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83" r:id="rId4"/>
    <p:sldId id="271" r:id="rId5"/>
    <p:sldId id="261" r:id="rId6"/>
    <p:sldId id="284" r:id="rId7"/>
    <p:sldId id="268" r:id="rId8"/>
    <p:sldId id="262" r:id="rId9"/>
    <p:sldId id="279" r:id="rId10"/>
    <p:sldId id="259" r:id="rId11"/>
    <p:sldId id="265" r:id="rId12"/>
    <p:sldId id="281" r:id="rId13"/>
    <p:sldId id="278" r:id="rId14"/>
    <p:sldId id="276"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FFFF"/>
    <a:srgbClr val="D9CBA3"/>
    <a:srgbClr val="9E0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47027-0B2A-4BF7-9258-27D6DDBD6DE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7BA0C29C-A034-45CE-8200-6409F87EE8F0}">
      <dgm:prSet phldrT="[Text]"/>
      <dgm:spPr>
        <a:solidFill>
          <a:srgbClr val="47A3FF"/>
        </a:solidFill>
      </dgm:spPr>
      <dgm:t>
        <a:bodyPr/>
        <a:lstStyle/>
        <a:p>
          <a:r>
            <a:rPr lang="en-US" b="1" dirty="0">
              <a:solidFill>
                <a:schemeClr val="bg1"/>
              </a:solidFill>
            </a:rPr>
            <a:t>Housing</a:t>
          </a:r>
        </a:p>
      </dgm:t>
    </dgm:pt>
    <dgm:pt modelId="{2080E4C9-9170-4275-99D6-F99869D6278E}" type="parTrans" cxnId="{BC8F516D-01C0-4884-8868-B9A2BD1E6353}">
      <dgm:prSet/>
      <dgm:spPr/>
      <dgm:t>
        <a:bodyPr/>
        <a:lstStyle/>
        <a:p>
          <a:endParaRPr lang="en-US"/>
        </a:p>
      </dgm:t>
    </dgm:pt>
    <dgm:pt modelId="{956F99FF-556E-4816-AA60-B59CCAAFE434}" type="sibTrans" cxnId="{BC8F516D-01C0-4884-8868-B9A2BD1E6353}">
      <dgm:prSet/>
      <dgm:spPr/>
      <dgm:t>
        <a:bodyPr/>
        <a:lstStyle/>
        <a:p>
          <a:endParaRPr lang="en-US"/>
        </a:p>
      </dgm:t>
    </dgm:pt>
    <dgm:pt modelId="{7F1DA711-EF0C-4213-A862-EBBC19B2F675}">
      <dgm:prSet phldrT="[Text]"/>
      <dgm:spPr>
        <a:solidFill>
          <a:srgbClr val="47A3FF"/>
        </a:solidFill>
      </dgm:spPr>
      <dgm:t>
        <a:bodyPr/>
        <a:lstStyle/>
        <a:p>
          <a:r>
            <a:rPr lang="en-US" b="1" dirty="0">
              <a:solidFill>
                <a:schemeClr val="bg1"/>
              </a:solidFill>
            </a:rPr>
            <a:t>Seniors</a:t>
          </a:r>
        </a:p>
      </dgm:t>
    </dgm:pt>
    <dgm:pt modelId="{1D35B14E-38AB-4AC1-8CA8-AE2BEB802571}" type="parTrans" cxnId="{6BB8F496-A076-404B-9463-FCCE428665BF}">
      <dgm:prSet/>
      <dgm:spPr/>
      <dgm:t>
        <a:bodyPr/>
        <a:lstStyle/>
        <a:p>
          <a:endParaRPr lang="en-US"/>
        </a:p>
      </dgm:t>
    </dgm:pt>
    <dgm:pt modelId="{970FBE21-A360-4A28-B072-7EF5963A9583}" type="sibTrans" cxnId="{6BB8F496-A076-404B-9463-FCCE428665BF}">
      <dgm:prSet/>
      <dgm:spPr/>
      <dgm:t>
        <a:bodyPr/>
        <a:lstStyle/>
        <a:p>
          <a:endParaRPr lang="en-US"/>
        </a:p>
      </dgm:t>
    </dgm:pt>
    <dgm:pt modelId="{9933D178-AA85-4031-8B9B-067FF1D07625}">
      <dgm:prSet phldrT="[Text]"/>
      <dgm:spPr>
        <a:solidFill>
          <a:srgbClr val="47A3FF"/>
        </a:solidFill>
      </dgm:spPr>
      <dgm:t>
        <a:bodyPr/>
        <a:lstStyle/>
        <a:p>
          <a:r>
            <a:rPr lang="en-US" b="1" dirty="0">
              <a:solidFill>
                <a:schemeClr val="bg1"/>
              </a:solidFill>
            </a:rPr>
            <a:t>Community</a:t>
          </a:r>
          <a:r>
            <a:rPr lang="en-US" b="1" dirty="0"/>
            <a:t> </a:t>
          </a:r>
          <a:r>
            <a:rPr lang="en-US" b="1" dirty="0">
              <a:solidFill>
                <a:schemeClr val="bg1"/>
              </a:solidFill>
            </a:rPr>
            <a:t>Needs</a:t>
          </a:r>
        </a:p>
      </dgm:t>
    </dgm:pt>
    <dgm:pt modelId="{53F82D17-2274-4408-A329-6CFAA286E5D0}" type="parTrans" cxnId="{F3EEF26D-7B6E-4C9A-87CB-56C19B8460BE}">
      <dgm:prSet/>
      <dgm:spPr/>
      <dgm:t>
        <a:bodyPr/>
        <a:lstStyle/>
        <a:p>
          <a:endParaRPr lang="en-US"/>
        </a:p>
      </dgm:t>
    </dgm:pt>
    <dgm:pt modelId="{94E7F81B-27E6-434A-BFF3-38D8BCBB75C5}" type="sibTrans" cxnId="{F3EEF26D-7B6E-4C9A-87CB-56C19B8460BE}">
      <dgm:prSet/>
      <dgm:spPr/>
      <dgm:t>
        <a:bodyPr/>
        <a:lstStyle/>
        <a:p>
          <a:endParaRPr lang="en-US"/>
        </a:p>
      </dgm:t>
    </dgm:pt>
    <dgm:pt modelId="{0C0E93F7-93A2-4134-995E-2A15AEA54C37}" type="pres">
      <dgm:prSet presAssocID="{36B47027-0B2A-4BF7-9258-27D6DDBD6DE8}" presName="diagram" presStyleCnt="0">
        <dgm:presLayoutVars>
          <dgm:dir/>
          <dgm:resizeHandles val="exact"/>
        </dgm:presLayoutVars>
      </dgm:prSet>
      <dgm:spPr/>
    </dgm:pt>
    <dgm:pt modelId="{24C505F5-FB60-41AE-8186-ECBFECDDDA65}" type="pres">
      <dgm:prSet presAssocID="{7BA0C29C-A034-45CE-8200-6409F87EE8F0}" presName="node" presStyleLbl="node1" presStyleIdx="0" presStyleCnt="3">
        <dgm:presLayoutVars>
          <dgm:bulletEnabled val="1"/>
        </dgm:presLayoutVars>
      </dgm:prSet>
      <dgm:spPr/>
    </dgm:pt>
    <dgm:pt modelId="{77835627-AB6F-4F03-AF4F-9344F0044602}" type="pres">
      <dgm:prSet presAssocID="{956F99FF-556E-4816-AA60-B59CCAAFE434}" presName="sibTrans" presStyleCnt="0"/>
      <dgm:spPr/>
    </dgm:pt>
    <dgm:pt modelId="{94C60ECF-F92E-4445-8177-ACE419EDEA9C}" type="pres">
      <dgm:prSet presAssocID="{7F1DA711-EF0C-4213-A862-EBBC19B2F675}" presName="node" presStyleLbl="node1" presStyleIdx="1" presStyleCnt="3">
        <dgm:presLayoutVars>
          <dgm:bulletEnabled val="1"/>
        </dgm:presLayoutVars>
      </dgm:prSet>
      <dgm:spPr/>
    </dgm:pt>
    <dgm:pt modelId="{CBFF80FB-1056-479A-B0BE-5B4B4DEFAC4C}" type="pres">
      <dgm:prSet presAssocID="{970FBE21-A360-4A28-B072-7EF5963A9583}" presName="sibTrans" presStyleCnt="0"/>
      <dgm:spPr/>
    </dgm:pt>
    <dgm:pt modelId="{E5478796-B329-49B2-A5AB-4F11774E259D}" type="pres">
      <dgm:prSet presAssocID="{9933D178-AA85-4031-8B9B-067FF1D07625}" presName="node" presStyleLbl="node1" presStyleIdx="2" presStyleCnt="3">
        <dgm:presLayoutVars>
          <dgm:bulletEnabled val="1"/>
        </dgm:presLayoutVars>
      </dgm:prSet>
      <dgm:spPr/>
    </dgm:pt>
  </dgm:ptLst>
  <dgm:cxnLst>
    <dgm:cxn modelId="{4CA8AF24-58C4-445D-9629-C9ED9E27DC5B}" type="presOf" srcId="{9933D178-AA85-4031-8B9B-067FF1D07625}" destId="{E5478796-B329-49B2-A5AB-4F11774E259D}" srcOrd="0" destOrd="0" presId="urn:microsoft.com/office/officeart/2005/8/layout/default"/>
    <dgm:cxn modelId="{BC8F516D-01C0-4884-8868-B9A2BD1E6353}" srcId="{36B47027-0B2A-4BF7-9258-27D6DDBD6DE8}" destId="{7BA0C29C-A034-45CE-8200-6409F87EE8F0}" srcOrd="0" destOrd="0" parTransId="{2080E4C9-9170-4275-99D6-F99869D6278E}" sibTransId="{956F99FF-556E-4816-AA60-B59CCAAFE434}"/>
    <dgm:cxn modelId="{F3EEF26D-7B6E-4C9A-87CB-56C19B8460BE}" srcId="{36B47027-0B2A-4BF7-9258-27D6DDBD6DE8}" destId="{9933D178-AA85-4031-8B9B-067FF1D07625}" srcOrd="2" destOrd="0" parTransId="{53F82D17-2274-4408-A329-6CFAA286E5D0}" sibTransId="{94E7F81B-27E6-434A-BFF3-38D8BCBB75C5}"/>
    <dgm:cxn modelId="{B7996C8A-BFBA-4C08-BE3C-5875BEA0BE6C}" type="presOf" srcId="{36B47027-0B2A-4BF7-9258-27D6DDBD6DE8}" destId="{0C0E93F7-93A2-4134-995E-2A15AEA54C37}" srcOrd="0" destOrd="0" presId="urn:microsoft.com/office/officeart/2005/8/layout/default"/>
    <dgm:cxn modelId="{6BB8F496-A076-404B-9463-FCCE428665BF}" srcId="{36B47027-0B2A-4BF7-9258-27D6DDBD6DE8}" destId="{7F1DA711-EF0C-4213-A862-EBBC19B2F675}" srcOrd="1" destOrd="0" parTransId="{1D35B14E-38AB-4AC1-8CA8-AE2BEB802571}" sibTransId="{970FBE21-A360-4A28-B072-7EF5963A9583}"/>
    <dgm:cxn modelId="{F51CF3D7-2CC6-45DF-83BF-E216DC0AD02A}" type="presOf" srcId="{7F1DA711-EF0C-4213-A862-EBBC19B2F675}" destId="{94C60ECF-F92E-4445-8177-ACE419EDEA9C}" srcOrd="0" destOrd="0" presId="urn:microsoft.com/office/officeart/2005/8/layout/default"/>
    <dgm:cxn modelId="{3438CDEF-62A3-4CCB-8F03-1B6DD8129687}" type="presOf" srcId="{7BA0C29C-A034-45CE-8200-6409F87EE8F0}" destId="{24C505F5-FB60-41AE-8186-ECBFECDDDA65}" srcOrd="0" destOrd="0" presId="urn:microsoft.com/office/officeart/2005/8/layout/default"/>
    <dgm:cxn modelId="{98B55705-5455-458E-9D7F-964CE78D6AC2}" type="presParOf" srcId="{0C0E93F7-93A2-4134-995E-2A15AEA54C37}" destId="{24C505F5-FB60-41AE-8186-ECBFECDDDA65}" srcOrd="0" destOrd="0" presId="urn:microsoft.com/office/officeart/2005/8/layout/default"/>
    <dgm:cxn modelId="{A828DA56-ED60-489D-B6B7-9A911302876A}" type="presParOf" srcId="{0C0E93F7-93A2-4134-995E-2A15AEA54C37}" destId="{77835627-AB6F-4F03-AF4F-9344F0044602}" srcOrd="1" destOrd="0" presId="urn:microsoft.com/office/officeart/2005/8/layout/default"/>
    <dgm:cxn modelId="{66D0C2DA-9CE1-46F3-827B-113B95923C1E}" type="presParOf" srcId="{0C0E93F7-93A2-4134-995E-2A15AEA54C37}" destId="{94C60ECF-F92E-4445-8177-ACE419EDEA9C}" srcOrd="2" destOrd="0" presId="urn:microsoft.com/office/officeart/2005/8/layout/default"/>
    <dgm:cxn modelId="{ACDF2152-216C-491B-B5D3-72AC7B632AD8}" type="presParOf" srcId="{0C0E93F7-93A2-4134-995E-2A15AEA54C37}" destId="{CBFF80FB-1056-479A-B0BE-5B4B4DEFAC4C}" srcOrd="3" destOrd="0" presId="urn:microsoft.com/office/officeart/2005/8/layout/default"/>
    <dgm:cxn modelId="{376607AE-B48B-4CD0-B497-DD73F8A7BC6F}" type="presParOf" srcId="{0C0E93F7-93A2-4134-995E-2A15AEA54C37}" destId="{E5478796-B329-49B2-A5AB-4F11774E259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A92DE-767A-455F-9772-44050384BC71}" type="doc">
      <dgm:prSet loTypeId="urn:microsoft.com/office/officeart/2005/8/layout/process1" loCatId="process" qsTypeId="urn:microsoft.com/office/officeart/2005/8/quickstyle/simple1" qsCatId="simple" csTypeId="urn:microsoft.com/office/officeart/2005/8/colors/accent0_2" csCatId="mainScheme" phldr="1"/>
      <dgm:spPr/>
    </dgm:pt>
    <dgm:pt modelId="{6011201C-9CB7-415F-A32E-FAC9F1FE2C50}">
      <dgm:prSet phldrT="[Text]"/>
      <dgm:spPr>
        <a:solidFill>
          <a:schemeClr val="accent1">
            <a:lumMod val="20000"/>
            <a:lumOff val="80000"/>
          </a:schemeClr>
        </a:solidFill>
        <a:ln w="28575">
          <a:solidFill>
            <a:srgbClr val="47A3FF"/>
          </a:solidFill>
        </a:ln>
      </dgm:spPr>
      <dgm:t>
        <a:bodyPr/>
        <a:lstStyle/>
        <a:p>
          <a:r>
            <a:rPr lang="en-US" b="1" dirty="0">
              <a:solidFill>
                <a:schemeClr val="bg1"/>
              </a:solidFill>
              <a:latin typeface="Calibri" panose="020F0502020204030204" pitchFamily="34" charset="0"/>
              <a:cs typeface="Calibri" panose="020F0502020204030204" pitchFamily="34" charset="0"/>
            </a:rPr>
            <a:t>FY16/17</a:t>
          </a:r>
        </a:p>
        <a:p>
          <a:r>
            <a:rPr lang="en-US" b="1" dirty="0">
              <a:solidFill>
                <a:schemeClr val="bg1"/>
              </a:solidFill>
              <a:latin typeface="Calibri" panose="020F0502020204030204" pitchFamily="34" charset="0"/>
              <a:cs typeface="Calibri" panose="020F0502020204030204" pitchFamily="34" charset="0"/>
            </a:rPr>
            <a:t>$750K</a:t>
          </a:r>
        </a:p>
      </dgm:t>
    </dgm:pt>
    <dgm:pt modelId="{F1329092-672B-4785-9654-7187735E9C46}" type="parTrans" cxnId="{6E329B7F-2A6F-4315-A3AA-320A8F64973E}">
      <dgm:prSet/>
      <dgm:spPr/>
      <dgm:t>
        <a:bodyPr/>
        <a:lstStyle/>
        <a:p>
          <a:endParaRPr lang="en-US"/>
        </a:p>
      </dgm:t>
    </dgm:pt>
    <dgm:pt modelId="{A1D34223-563A-465C-BA95-591B5440E7E7}" type="sibTrans" cxnId="{6E329B7F-2A6F-4315-A3AA-320A8F64973E}">
      <dgm:prSet/>
      <dgm:spPr/>
      <dgm:t>
        <a:bodyPr/>
        <a:lstStyle/>
        <a:p>
          <a:endParaRPr lang="en-US"/>
        </a:p>
      </dgm:t>
    </dgm:pt>
    <dgm:pt modelId="{CBA45A10-4B4B-41A3-AFBB-50639D100392}">
      <dgm:prSet phldrT="[Text]"/>
      <dgm:spPr>
        <a:solidFill>
          <a:schemeClr val="accent1">
            <a:lumMod val="20000"/>
            <a:lumOff val="80000"/>
          </a:schemeClr>
        </a:solidFill>
        <a:ln w="28575">
          <a:solidFill>
            <a:srgbClr val="47A3FF"/>
          </a:solidFill>
        </a:ln>
      </dgm:spPr>
      <dgm:t>
        <a:bodyPr/>
        <a:lstStyle/>
        <a:p>
          <a:r>
            <a:rPr lang="en-US" b="1" dirty="0">
              <a:solidFill>
                <a:schemeClr val="bg1"/>
              </a:solidFill>
              <a:latin typeface="Calibri" panose="020F0502020204030204" pitchFamily="34" charset="0"/>
              <a:cs typeface="Calibri" panose="020F0502020204030204" pitchFamily="34" charset="0"/>
            </a:rPr>
            <a:t>FY19, 20 &amp; 21</a:t>
          </a:r>
        </a:p>
        <a:p>
          <a:r>
            <a:rPr lang="en-US" b="1" dirty="0">
              <a:solidFill>
                <a:schemeClr val="bg1"/>
              </a:solidFill>
              <a:latin typeface="Calibri" panose="020F0502020204030204" pitchFamily="34" charset="0"/>
              <a:cs typeface="Calibri" panose="020F0502020204030204" pitchFamily="34" charset="0"/>
            </a:rPr>
            <a:t>$850K</a:t>
          </a:r>
        </a:p>
      </dgm:t>
    </dgm:pt>
    <dgm:pt modelId="{2BDAE3CA-9FBF-4B65-8B67-75DA8F48F46B}" type="parTrans" cxnId="{76B03639-9381-4F17-8A6E-AA9F5723B3CE}">
      <dgm:prSet/>
      <dgm:spPr/>
      <dgm:t>
        <a:bodyPr/>
        <a:lstStyle/>
        <a:p>
          <a:endParaRPr lang="en-US"/>
        </a:p>
      </dgm:t>
    </dgm:pt>
    <dgm:pt modelId="{14E1BE08-9723-4AB4-9893-ABBABC74438F}" type="sibTrans" cxnId="{76B03639-9381-4F17-8A6E-AA9F5723B3CE}">
      <dgm:prSet/>
      <dgm:spPr/>
      <dgm:t>
        <a:bodyPr/>
        <a:lstStyle/>
        <a:p>
          <a:endParaRPr lang="en-US"/>
        </a:p>
      </dgm:t>
    </dgm:pt>
    <dgm:pt modelId="{1C62BB8B-8066-420B-BFEC-82BC0F6A17BE}">
      <dgm:prSet phldrT="[Text]"/>
      <dgm:spPr>
        <a:solidFill>
          <a:schemeClr val="accent1">
            <a:lumMod val="20000"/>
            <a:lumOff val="80000"/>
          </a:schemeClr>
        </a:solidFill>
        <a:ln w="28575">
          <a:solidFill>
            <a:srgbClr val="47A3FF"/>
          </a:solidFill>
        </a:ln>
      </dgm:spPr>
      <dgm:t>
        <a:bodyPr/>
        <a:lstStyle/>
        <a:p>
          <a:r>
            <a:rPr lang="en-US" b="1" dirty="0">
              <a:solidFill>
                <a:schemeClr val="bg1"/>
              </a:solidFill>
              <a:latin typeface="Calibri" panose="020F0502020204030204" pitchFamily="34" charset="0"/>
              <a:cs typeface="Calibri" panose="020F0502020204030204" pitchFamily="34" charset="0"/>
            </a:rPr>
            <a:t>FY22 &amp; 23</a:t>
          </a:r>
        </a:p>
        <a:p>
          <a:r>
            <a:rPr lang="en-US" b="1" dirty="0">
              <a:solidFill>
                <a:schemeClr val="bg1"/>
              </a:solidFill>
              <a:latin typeface="Calibri" panose="020F0502020204030204" pitchFamily="34" charset="0"/>
              <a:cs typeface="Calibri" panose="020F0502020204030204" pitchFamily="34" charset="0"/>
            </a:rPr>
            <a:t>$1,000,000</a:t>
          </a:r>
        </a:p>
      </dgm:t>
    </dgm:pt>
    <dgm:pt modelId="{32DFF051-32EF-4D5C-B41A-3350CCE4D674}" type="parTrans" cxnId="{3738479C-30CA-4A49-9ED8-A5046C579165}">
      <dgm:prSet/>
      <dgm:spPr/>
      <dgm:t>
        <a:bodyPr/>
        <a:lstStyle/>
        <a:p>
          <a:endParaRPr lang="en-US"/>
        </a:p>
      </dgm:t>
    </dgm:pt>
    <dgm:pt modelId="{95A3B15D-B808-4FC2-B8B6-A54AD58C9E28}" type="sibTrans" cxnId="{3738479C-30CA-4A49-9ED8-A5046C579165}">
      <dgm:prSet/>
      <dgm:spPr/>
      <dgm:t>
        <a:bodyPr/>
        <a:lstStyle/>
        <a:p>
          <a:endParaRPr lang="en-US"/>
        </a:p>
      </dgm:t>
    </dgm:pt>
    <dgm:pt modelId="{881D5B98-1551-45BC-8CD2-BA4B5AB22705}">
      <dgm:prSet/>
      <dgm:spPr>
        <a:solidFill>
          <a:schemeClr val="accent1">
            <a:lumMod val="20000"/>
            <a:lumOff val="80000"/>
          </a:schemeClr>
        </a:solidFill>
        <a:ln w="28575">
          <a:solidFill>
            <a:srgbClr val="47A3FF"/>
          </a:solidFill>
        </a:ln>
      </dgm:spPr>
      <dgm:t>
        <a:bodyPr/>
        <a:lstStyle/>
        <a:p>
          <a:r>
            <a:rPr lang="en-US" b="1" dirty="0">
              <a:solidFill>
                <a:schemeClr val="bg1"/>
              </a:solidFill>
              <a:latin typeface="Calibri" panose="020F0502020204030204" pitchFamily="34" charset="0"/>
              <a:cs typeface="Calibri" panose="020F0502020204030204" pitchFamily="34" charset="0"/>
            </a:rPr>
            <a:t>FY18</a:t>
          </a:r>
        </a:p>
        <a:p>
          <a:r>
            <a:rPr lang="en-US" b="1" dirty="0">
              <a:solidFill>
                <a:schemeClr val="bg1"/>
              </a:solidFill>
              <a:latin typeface="Calibri" panose="020F0502020204030204" pitchFamily="34" charset="0"/>
              <a:cs typeface="Calibri" panose="020F0502020204030204" pitchFamily="34" charset="0"/>
            </a:rPr>
            <a:t>$825K</a:t>
          </a:r>
        </a:p>
      </dgm:t>
    </dgm:pt>
    <dgm:pt modelId="{4686B487-9133-4F23-95DA-19DFA8B9EFEE}" type="parTrans" cxnId="{F447366A-28E6-4D1E-8F3B-5121F3492F5D}">
      <dgm:prSet/>
      <dgm:spPr/>
      <dgm:t>
        <a:bodyPr/>
        <a:lstStyle/>
        <a:p>
          <a:endParaRPr lang="en-US"/>
        </a:p>
      </dgm:t>
    </dgm:pt>
    <dgm:pt modelId="{E2CA8877-DD90-4074-B249-59AFFFBC2EC0}" type="sibTrans" cxnId="{F447366A-28E6-4D1E-8F3B-5121F3492F5D}">
      <dgm:prSet/>
      <dgm:spPr/>
      <dgm:t>
        <a:bodyPr/>
        <a:lstStyle/>
        <a:p>
          <a:endParaRPr lang="en-US"/>
        </a:p>
      </dgm:t>
    </dgm:pt>
    <dgm:pt modelId="{557C3603-CD55-404A-8077-DF7CDAF51A8F}" type="pres">
      <dgm:prSet presAssocID="{959A92DE-767A-455F-9772-44050384BC71}" presName="Name0" presStyleCnt="0">
        <dgm:presLayoutVars>
          <dgm:dir/>
          <dgm:resizeHandles val="exact"/>
        </dgm:presLayoutVars>
      </dgm:prSet>
      <dgm:spPr/>
    </dgm:pt>
    <dgm:pt modelId="{B18A009D-5C0E-4445-BBC1-36C0B784F6F6}" type="pres">
      <dgm:prSet presAssocID="{6011201C-9CB7-415F-A32E-FAC9F1FE2C50}" presName="node" presStyleLbl="node1" presStyleIdx="0" presStyleCnt="4">
        <dgm:presLayoutVars>
          <dgm:bulletEnabled val="1"/>
        </dgm:presLayoutVars>
      </dgm:prSet>
      <dgm:spPr/>
    </dgm:pt>
    <dgm:pt modelId="{4362F8B5-AB65-440A-A5A4-3325E6F3FE09}" type="pres">
      <dgm:prSet presAssocID="{A1D34223-563A-465C-BA95-591B5440E7E7}" presName="sibTrans" presStyleLbl="sibTrans2D1" presStyleIdx="0" presStyleCnt="3"/>
      <dgm:spPr/>
    </dgm:pt>
    <dgm:pt modelId="{91D5AF2D-216E-498B-A902-6C47671A5CE1}" type="pres">
      <dgm:prSet presAssocID="{A1D34223-563A-465C-BA95-591B5440E7E7}" presName="connectorText" presStyleLbl="sibTrans2D1" presStyleIdx="0" presStyleCnt="3"/>
      <dgm:spPr/>
    </dgm:pt>
    <dgm:pt modelId="{4F71A9DC-A3B3-4AAC-A7D8-73927BC84F43}" type="pres">
      <dgm:prSet presAssocID="{881D5B98-1551-45BC-8CD2-BA4B5AB22705}" presName="node" presStyleLbl="node1" presStyleIdx="1" presStyleCnt="4" custLinFactNeighborX="8919" custLinFactNeighborY="-542">
        <dgm:presLayoutVars>
          <dgm:bulletEnabled val="1"/>
        </dgm:presLayoutVars>
      </dgm:prSet>
      <dgm:spPr/>
    </dgm:pt>
    <dgm:pt modelId="{ED06DE70-936C-4F09-AAEE-1DDD2192EC49}" type="pres">
      <dgm:prSet presAssocID="{E2CA8877-DD90-4074-B249-59AFFFBC2EC0}" presName="sibTrans" presStyleLbl="sibTrans2D1" presStyleIdx="1" presStyleCnt="3"/>
      <dgm:spPr/>
    </dgm:pt>
    <dgm:pt modelId="{6C606086-3C66-4FE3-ABC4-ADCBA1E63B3B}" type="pres">
      <dgm:prSet presAssocID="{E2CA8877-DD90-4074-B249-59AFFFBC2EC0}" presName="connectorText" presStyleLbl="sibTrans2D1" presStyleIdx="1" presStyleCnt="3"/>
      <dgm:spPr/>
    </dgm:pt>
    <dgm:pt modelId="{ED5EDB5E-0DA0-46AE-9D3A-E51D759B43D4}" type="pres">
      <dgm:prSet presAssocID="{CBA45A10-4B4B-41A3-AFBB-50639D100392}" presName="node" presStyleLbl="node1" presStyleIdx="2" presStyleCnt="4">
        <dgm:presLayoutVars>
          <dgm:bulletEnabled val="1"/>
        </dgm:presLayoutVars>
      </dgm:prSet>
      <dgm:spPr/>
    </dgm:pt>
    <dgm:pt modelId="{15E6DC72-F67F-4CB6-885E-181335122E48}" type="pres">
      <dgm:prSet presAssocID="{14E1BE08-9723-4AB4-9893-ABBABC74438F}" presName="sibTrans" presStyleLbl="sibTrans2D1" presStyleIdx="2" presStyleCnt="3"/>
      <dgm:spPr/>
    </dgm:pt>
    <dgm:pt modelId="{7337242F-2923-4896-94EA-908D5859596C}" type="pres">
      <dgm:prSet presAssocID="{14E1BE08-9723-4AB4-9893-ABBABC74438F}" presName="connectorText" presStyleLbl="sibTrans2D1" presStyleIdx="2" presStyleCnt="3"/>
      <dgm:spPr/>
    </dgm:pt>
    <dgm:pt modelId="{DF06AD4A-0899-4EFE-9D7D-43C4C6D3F063}" type="pres">
      <dgm:prSet presAssocID="{1C62BB8B-8066-420B-BFEC-82BC0F6A17BE}" presName="node" presStyleLbl="node1" presStyleIdx="3" presStyleCnt="4">
        <dgm:presLayoutVars>
          <dgm:bulletEnabled val="1"/>
        </dgm:presLayoutVars>
      </dgm:prSet>
      <dgm:spPr/>
    </dgm:pt>
  </dgm:ptLst>
  <dgm:cxnLst>
    <dgm:cxn modelId="{1BEA1F0A-5F80-462B-91A9-8CE4C5AC8900}" type="presOf" srcId="{6011201C-9CB7-415F-A32E-FAC9F1FE2C50}" destId="{B18A009D-5C0E-4445-BBC1-36C0B784F6F6}" srcOrd="0" destOrd="0" presId="urn:microsoft.com/office/officeart/2005/8/layout/process1"/>
    <dgm:cxn modelId="{1721ED0A-04B7-4DBC-A31B-99139A4F9A1D}" type="presOf" srcId="{959A92DE-767A-455F-9772-44050384BC71}" destId="{557C3603-CD55-404A-8077-DF7CDAF51A8F}" srcOrd="0" destOrd="0" presId="urn:microsoft.com/office/officeart/2005/8/layout/process1"/>
    <dgm:cxn modelId="{E93DC91D-A8A4-4C5F-8A6A-392AC0590607}" type="presOf" srcId="{E2CA8877-DD90-4074-B249-59AFFFBC2EC0}" destId="{6C606086-3C66-4FE3-ABC4-ADCBA1E63B3B}" srcOrd="1" destOrd="0" presId="urn:microsoft.com/office/officeart/2005/8/layout/process1"/>
    <dgm:cxn modelId="{76B03639-9381-4F17-8A6E-AA9F5723B3CE}" srcId="{959A92DE-767A-455F-9772-44050384BC71}" destId="{CBA45A10-4B4B-41A3-AFBB-50639D100392}" srcOrd="2" destOrd="0" parTransId="{2BDAE3CA-9FBF-4B65-8B67-75DA8F48F46B}" sibTransId="{14E1BE08-9723-4AB4-9893-ABBABC74438F}"/>
    <dgm:cxn modelId="{F39C4F39-129A-4F69-B753-B097F4277BF4}" type="presOf" srcId="{E2CA8877-DD90-4074-B249-59AFFFBC2EC0}" destId="{ED06DE70-936C-4F09-AAEE-1DDD2192EC49}" srcOrd="0" destOrd="0" presId="urn:microsoft.com/office/officeart/2005/8/layout/process1"/>
    <dgm:cxn modelId="{E3DB0B3F-3068-45A9-AEB7-1061C419240A}" type="presOf" srcId="{CBA45A10-4B4B-41A3-AFBB-50639D100392}" destId="{ED5EDB5E-0DA0-46AE-9D3A-E51D759B43D4}" srcOrd="0" destOrd="0" presId="urn:microsoft.com/office/officeart/2005/8/layout/process1"/>
    <dgm:cxn modelId="{CA50BE65-ED4C-4583-99F6-7EE3840C3A00}" type="presOf" srcId="{1C62BB8B-8066-420B-BFEC-82BC0F6A17BE}" destId="{DF06AD4A-0899-4EFE-9D7D-43C4C6D3F063}" srcOrd="0" destOrd="0" presId="urn:microsoft.com/office/officeart/2005/8/layout/process1"/>
    <dgm:cxn modelId="{F447366A-28E6-4D1E-8F3B-5121F3492F5D}" srcId="{959A92DE-767A-455F-9772-44050384BC71}" destId="{881D5B98-1551-45BC-8CD2-BA4B5AB22705}" srcOrd="1" destOrd="0" parTransId="{4686B487-9133-4F23-95DA-19DFA8B9EFEE}" sibTransId="{E2CA8877-DD90-4074-B249-59AFFFBC2EC0}"/>
    <dgm:cxn modelId="{EE9BAA53-AC03-417B-BD74-2946480C1FB5}" type="presOf" srcId="{14E1BE08-9723-4AB4-9893-ABBABC74438F}" destId="{7337242F-2923-4896-94EA-908D5859596C}" srcOrd="1" destOrd="0" presId="urn:microsoft.com/office/officeart/2005/8/layout/process1"/>
    <dgm:cxn modelId="{9AAF5957-D854-4ED5-87DC-7E0067E3DCBA}" type="presOf" srcId="{881D5B98-1551-45BC-8CD2-BA4B5AB22705}" destId="{4F71A9DC-A3B3-4AAC-A7D8-73927BC84F43}" srcOrd="0" destOrd="0" presId="urn:microsoft.com/office/officeart/2005/8/layout/process1"/>
    <dgm:cxn modelId="{6124717A-98BB-4EFE-8715-2074819CE796}" type="presOf" srcId="{A1D34223-563A-465C-BA95-591B5440E7E7}" destId="{4362F8B5-AB65-440A-A5A4-3325E6F3FE09}" srcOrd="0" destOrd="0" presId="urn:microsoft.com/office/officeart/2005/8/layout/process1"/>
    <dgm:cxn modelId="{6E329B7F-2A6F-4315-A3AA-320A8F64973E}" srcId="{959A92DE-767A-455F-9772-44050384BC71}" destId="{6011201C-9CB7-415F-A32E-FAC9F1FE2C50}" srcOrd="0" destOrd="0" parTransId="{F1329092-672B-4785-9654-7187735E9C46}" sibTransId="{A1D34223-563A-465C-BA95-591B5440E7E7}"/>
    <dgm:cxn modelId="{0B5D069C-4866-4468-9AAD-6AAC588DB95C}" type="presOf" srcId="{A1D34223-563A-465C-BA95-591B5440E7E7}" destId="{91D5AF2D-216E-498B-A902-6C47671A5CE1}" srcOrd="1" destOrd="0" presId="urn:microsoft.com/office/officeart/2005/8/layout/process1"/>
    <dgm:cxn modelId="{3738479C-30CA-4A49-9ED8-A5046C579165}" srcId="{959A92DE-767A-455F-9772-44050384BC71}" destId="{1C62BB8B-8066-420B-BFEC-82BC0F6A17BE}" srcOrd="3" destOrd="0" parTransId="{32DFF051-32EF-4D5C-B41A-3350CCE4D674}" sibTransId="{95A3B15D-B808-4FC2-B8B6-A54AD58C9E28}"/>
    <dgm:cxn modelId="{84981EE9-ABB0-49E2-AFFF-C8F3C95201A0}" type="presOf" srcId="{14E1BE08-9723-4AB4-9893-ABBABC74438F}" destId="{15E6DC72-F67F-4CB6-885E-181335122E48}" srcOrd="0" destOrd="0" presId="urn:microsoft.com/office/officeart/2005/8/layout/process1"/>
    <dgm:cxn modelId="{76CE8990-E979-4A6F-952A-5886BB2ED80C}" type="presParOf" srcId="{557C3603-CD55-404A-8077-DF7CDAF51A8F}" destId="{B18A009D-5C0E-4445-BBC1-36C0B784F6F6}" srcOrd="0" destOrd="0" presId="urn:microsoft.com/office/officeart/2005/8/layout/process1"/>
    <dgm:cxn modelId="{E8120294-D04C-4497-A06C-406762BDF286}" type="presParOf" srcId="{557C3603-CD55-404A-8077-DF7CDAF51A8F}" destId="{4362F8B5-AB65-440A-A5A4-3325E6F3FE09}" srcOrd="1" destOrd="0" presId="urn:microsoft.com/office/officeart/2005/8/layout/process1"/>
    <dgm:cxn modelId="{02B36E72-D651-46DD-8FAA-22AB25B2E9E6}" type="presParOf" srcId="{4362F8B5-AB65-440A-A5A4-3325E6F3FE09}" destId="{91D5AF2D-216E-498B-A902-6C47671A5CE1}" srcOrd="0" destOrd="0" presId="urn:microsoft.com/office/officeart/2005/8/layout/process1"/>
    <dgm:cxn modelId="{9FC1005F-1695-436B-9F43-85B5B18F5C70}" type="presParOf" srcId="{557C3603-CD55-404A-8077-DF7CDAF51A8F}" destId="{4F71A9DC-A3B3-4AAC-A7D8-73927BC84F43}" srcOrd="2" destOrd="0" presId="urn:microsoft.com/office/officeart/2005/8/layout/process1"/>
    <dgm:cxn modelId="{6AC7ED6E-EDB4-4924-B41E-B8724B24815C}" type="presParOf" srcId="{557C3603-CD55-404A-8077-DF7CDAF51A8F}" destId="{ED06DE70-936C-4F09-AAEE-1DDD2192EC49}" srcOrd="3" destOrd="0" presId="urn:microsoft.com/office/officeart/2005/8/layout/process1"/>
    <dgm:cxn modelId="{8E4C3ADF-4510-4718-9D91-7CB6523D550E}" type="presParOf" srcId="{ED06DE70-936C-4F09-AAEE-1DDD2192EC49}" destId="{6C606086-3C66-4FE3-ABC4-ADCBA1E63B3B}" srcOrd="0" destOrd="0" presId="urn:microsoft.com/office/officeart/2005/8/layout/process1"/>
    <dgm:cxn modelId="{A5F420E1-E327-4299-9623-6D1C0C60F670}" type="presParOf" srcId="{557C3603-CD55-404A-8077-DF7CDAF51A8F}" destId="{ED5EDB5E-0DA0-46AE-9D3A-E51D759B43D4}" srcOrd="4" destOrd="0" presId="urn:microsoft.com/office/officeart/2005/8/layout/process1"/>
    <dgm:cxn modelId="{8755F4DC-1877-45A8-BB62-B3298222EB31}" type="presParOf" srcId="{557C3603-CD55-404A-8077-DF7CDAF51A8F}" destId="{15E6DC72-F67F-4CB6-885E-181335122E48}" srcOrd="5" destOrd="0" presId="urn:microsoft.com/office/officeart/2005/8/layout/process1"/>
    <dgm:cxn modelId="{C44ECB7D-DD97-41A4-ADF2-F6496010D00F}" type="presParOf" srcId="{15E6DC72-F67F-4CB6-885E-181335122E48}" destId="{7337242F-2923-4896-94EA-908D5859596C}" srcOrd="0" destOrd="0" presId="urn:microsoft.com/office/officeart/2005/8/layout/process1"/>
    <dgm:cxn modelId="{061B58AB-A0A5-4991-AF54-131F3B6D0161}" type="presParOf" srcId="{557C3603-CD55-404A-8077-DF7CDAF51A8F}" destId="{DF06AD4A-0899-4EFE-9D7D-43C4C6D3F063}" srcOrd="6"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6C275-AA42-45E2-A5E2-BEBB0BB40FA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598B489E-CAAD-4623-A850-6CA524B64C9F}">
      <dgm:prSet phldrT="[Text]" custT="1"/>
      <dgm:spPr>
        <a:solidFill>
          <a:srgbClr val="47A3FF"/>
        </a:solidFill>
      </dgm:spPr>
      <dgm:t>
        <a:bodyPr/>
        <a:lstStyle/>
        <a:p>
          <a:r>
            <a:rPr lang="en-US" sz="1600" b="1" dirty="0">
              <a:solidFill>
                <a:schemeClr val="bg1"/>
              </a:solidFill>
            </a:rPr>
            <a:t>One</a:t>
          </a:r>
          <a:r>
            <a:rPr lang="en-US" sz="1600" b="1" dirty="0"/>
            <a:t> </a:t>
          </a:r>
          <a:r>
            <a:rPr lang="en-US" sz="1600" b="1" dirty="0">
              <a:solidFill>
                <a:schemeClr val="bg1"/>
              </a:solidFill>
            </a:rPr>
            <a:t>Time</a:t>
          </a:r>
        </a:p>
      </dgm:t>
    </dgm:pt>
    <dgm:pt modelId="{95B523D4-4DE8-4152-B401-DC6FA1C4AF6D}" type="parTrans" cxnId="{E42EF101-69F0-44CB-A1AF-F0FDFBF8AA95}">
      <dgm:prSet/>
      <dgm:spPr/>
      <dgm:t>
        <a:bodyPr/>
        <a:lstStyle/>
        <a:p>
          <a:endParaRPr lang="en-US"/>
        </a:p>
      </dgm:t>
    </dgm:pt>
    <dgm:pt modelId="{0912EF0C-C364-445B-A301-E2843C55DCC6}" type="sibTrans" cxnId="{E42EF101-69F0-44CB-A1AF-F0FDFBF8AA95}">
      <dgm:prSet/>
      <dgm:spPr/>
      <dgm:t>
        <a:bodyPr/>
        <a:lstStyle/>
        <a:p>
          <a:endParaRPr lang="en-US"/>
        </a:p>
      </dgm:t>
    </dgm:pt>
    <dgm:pt modelId="{FF3CCB9B-C91B-48BA-B764-DE73D2BC9BBD}">
      <dgm:prSet phldrT="[Text]" custT="1"/>
      <dgm:spPr>
        <a:solidFill>
          <a:srgbClr val="47A3FF"/>
        </a:solidFill>
      </dgm:spPr>
      <dgm:t>
        <a:bodyPr/>
        <a:lstStyle/>
        <a:p>
          <a:r>
            <a:rPr lang="en-US" sz="1600" b="1" dirty="0">
              <a:solidFill>
                <a:schemeClr val="bg1"/>
              </a:solidFill>
            </a:rPr>
            <a:t>Operating</a:t>
          </a:r>
        </a:p>
      </dgm:t>
    </dgm:pt>
    <dgm:pt modelId="{21EDF19C-0550-4F45-8C70-19B2BFD3990B}" type="parTrans" cxnId="{0A03D7A6-B2FC-41D3-921C-C62AFC7C3AE8}">
      <dgm:prSet/>
      <dgm:spPr/>
      <dgm:t>
        <a:bodyPr/>
        <a:lstStyle/>
        <a:p>
          <a:endParaRPr lang="en-US"/>
        </a:p>
      </dgm:t>
    </dgm:pt>
    <dgm:pt modelId="{CA31C531-B3A5-46BB-AAF7-B688BEB969D7}" type="sibTrans" cxnId="{0A03D7A6-B2FC-41D3-921C-C62AFC7C3AE8}">
      <dgm:prSet/>
      <dgm:spPr/>
      <dgm:t>
        <a:bodyPr/>
        <a:lstStyle/>
        <a:p>
          <a:endParaRPr lang="en-US"/>
        </a:p>
      </dgm:t>
    </dgm:pt>
    <dgm:pt modelId="{A30EA400-7A01-4C1A-8781-741B06195D65}" type="pres">
      <dgm:prSet presAssocID="{8F36C275-AA42-45E2-A5E2-BEBB0BB40FA5}" presName="diagram" presStyleCnt="0">
        <dgm:presLayoutVars>
          <dgm:dir/>
          <dgm:resizeHandles val="exact"/>
        </dgm:presLayoutVars>
      </dgm:prSet>
      <dgm:spPr/>
    </dgm:pt>
    <dgm:pt modelId="{B375069E-0A0B-491D-9F0E-D4FB15F5F7FD}" type="pres">
      <dgm:prSet presAssocID="{598B489E-CAAD-4623-A850-6CA524B64C9F}" presName="node" presStyleLbl="node1" presStyleIdx="0" presStyleCnt="2">
        <dgm:presLayoutVars>
          <dgm:bulletEnabled val="1"/>
        </dgm:presLayoutVars>
      </dgm:prSet>
      <dgm:spPr/>
    </dgm:pt>
    <dgm:pt modelId="{5B8D8CD9-2C6E-4181-9A60-A01FB4135913}" type="pres">
      <dgm:prSet presAssocID="{0912EF0C-C364-445B-A301-E2843C55DCC6}" presName="sibTrans" presStyleCnt="0"/>
      <dgm:spPr/>
    </dgm:pt>
    <dgm:pt modelId="{C292D18A-EBA5-4E7B-B0EB-1112B354F418}" type="pres">
      <dgm:prSet presAssocID="{FF3CCB9B-C91B-48BA-B764-DE73D2BC9BBD}" presName="node" presStyleLbl="node1" presStyleIdx="1" presStyleCnt="2">
        <dgm:presLayoutVars>
          <dgm:bulletEnabled val="1"/>
        </dgm:presLayoutVars>
      </dgm:prSet>
      <dgm:spPr/>
    </dgm:pt>
  </dgm:ptLst>
  <dgm:cxnLst>
    <dgm:cxn modelId="{E42EF101-69F0-44CB-A1AF-F0FDFBF8AA95}" srcId="{8F36C275-AA42-45E2-A5E2-BEBB0BB40FA5}" destId="{598B489E-CAAD-4623-A850-6CA524B64C9F}" srcOrd="0" destOrd="0" parTransId="{95B523D4-4DE8-4152-B401-DC6FA1C4AF6D}" sibTransId="{0912EF0C-C364-445B-A301-E2843C55DCC6}"/>
    <dgm:cxn modelId="{80660808-3E6E-436A-89E8-CA3C1FD8566C}" type="presOf" srcId="{FF3CCB9B-C91B-48BA-B764-DE73D2BC9BBD}" destId="{C292D18A-EBA5-4E7B-B0EB-1112B354F418}" srcOrd="0" destOrd="0" presId="urn:microsoft.com/office/officeart/2005/8/layout/default"/>
    <dgm:cxn modelId="{AE0F9E6C-7DF4-4DBF-837E-D776FCF1DCBB}" type="presOf" srcId="{598B489E-CAAD-4623-A850-6CA524B64C9F}" destId="{B375069E-0A0B-491D-9F0E-D4FB15F5F7FD}" srcOrd="0" destOrd="0" presId="urn:microsoft.com/office/officeart/2005/8/layout/default"/>
    <dgm:cxn modelId="{0A03D7A6-B2FC-41D3-921C-C62AFC7C3AE8}" srcId="{8F36C275-AA42-45E2-A5E2-BEBB0BB40FA5}" destId="{FF3CCB9B-C91B-48BA-B764-DE73D2BC9BBD}" srcOrd="1" destOrd="0" parTransId="{21EDF19C-0550-4F45-8C70-19B2BFD3990B}" sibTransId="{CA31C531-B3A5-46BB-AAF7-B688BEB969D7}"/>
    <dgm:cxn modelId="{B0B6C0EA-98E9-45D9-95A4-1ADCFDB6F364}" type="presOf" srcId="{8F36C275-AA42-45E2-A5E2-BEBB0BB40FA5}" destId="{A30EA400-7A01-4C1A-8781-741B06195D65}" srcOrd="0" destOrd="0" presId="urn:microsoft.com/office/officeart/2005/8/layout/default"/>
    <dgm:cxn modelId="{095F59E1-9225-461C-8086-F0ECD34A1716}" type="presParOf" srcId="{A30EA400-7A01-4C1A-8781-741B06195D65}" destId="{B375069E-0A0B-491D-9F0E-D4FB15F5F7FD}" srcOrd="0" destOrd="0" presId="urn:microsoft.com/office/officeart/2005/8/layout/default"/>
    <dgm:cxn modelId="{711E1B47-31B5-47AF-B524-C2AA766043E9}" type="presParOf" srcId="{A30EA400-7A01-4C1A-8781-741B06195D65}" destId="{5B8D8CD9-2C6E-4181-9A60-A01FB4135913}" srcOrd="1" destOrd="0" presId="urn:microsoft.com/office/officeart/2005/8/layout/default"/>
    <dgm:cxn modelId="{56388E15-CC0E-417B-9E25-2FD6B5461EF8}" type="presParOf" srcId="{A30EA400-7A01-4C1A-8781-741B06195D65}" destId="{C292D18A-EBA5-4E7B-B0EB-1112B354F418}" srcOrd="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95BF06-9695-4D6F-9837-62C4D8EB4C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012C29-3175-4338-85D5-03980A1B9A8E}">
      <dgm:prSet/>
      <dgm:spPr/>
      <dgm:t>
        <a:bodyPr/>
        <a:lstStyle/>
        <a:p>
          <a:r>
            <a:rPr lang="en-US" b="1" i="1" dirty="0"/>
            <a:t>WHAT WE FUND:</a:t>
          </a:r>
          <a:endParaRPr lang="en-US" dirty="0"/>
        </a:p>
      </dgm:t>
    </dgm:pt>
    <dgm:pt modelId="{0F80E1C9-FA61-4D7A-A649-FD13C681843C}" type="parTrans" cxnId="{EAF2415A-F100-4BA6-9923-C3D77E150C47}">
      <dgm:prSet/>
      <dgm:spPr/>
      <dgm:t>
        <a:bodyPr/>
        <a:lstStyle/>
        <a:p>
          <a:endParaRPr lang="en-US"/>
        </a:p>
      </dgm:t>
    </dgm:pt>
    <dgm:pt modelId="{92F54B7A-4E82-4C96-880A-BE12B019BDF6}" type="sibTrans" cxnId="{EAF2415A-F100-4BA6-9923-C3D77E150C47}">
      <dgm:prSet/>
      <dgm:spPr/>
      <dgm:t>
        <a:bodyPr/>
        <a:lstStyle/>
        <a:p>
          <a:endParaRPr lang="en-US"/>
        </a:p>
      </dgm:t>
    </dgm:pt>
    <dgm:pt modelId="{D6343508-A8F7-4BF8-B823-4BCF4DDA2A2A}">
      <dgm:prSet/>
      <dgm:spPr/>
      <dgm:t>
        <a:bodyPr/>
        <a:lstStyle/>
        <a:p>
          <a:pPr algn="l">
            <a:buNone/>
          </a:pPr>
          <a:r>
            <a:rPr lang="en-US" dirty="0"/>
            <a:t>Nonprofit organizations whose missions are related to the cultural arts, educational advancement, health, human services, historical preservation, and spiritual enlightenment. </a:t>
          </a:r>
        </a:p>
      </dgm:t>
    </dgm:pt>
    <dgm:pt modelId="{DD3779D9-42D4-4B61-8C08-7C1E66DFBA76}" type="parTrans" cxnId="{45E1EC79-C6CD-4390-A5BF-85619623891C}">
      <dgm:prSet/>
      <dgm:spPr/>
      <dgm:t>
        <a:bodyPr/>
        <a:lstStyle/>
        <a:p>
          <a:endParaRPr lang="en-US"/>
        </a:p>
      </dgm:t>
    </dgm:pt>
    <dgm:pt modelId="{85225B33-EFFE-425D-A66B-F98D1E2BC31C}" type="sibTrans" cxnId="{45E1EC79-C6CD-4390-A5BF-85619623891C}">
      <dgm:prSet/>
      <dgm:spPr/>
      <dgm:t>
        <a:bodyPr/>
        <a:lstStyle/>
        <a:p>
          <a:endParaRPr lang="en-US"/>
        </a:p>
      </dgm:t>
    </dgm:pt>
    <dgm:pt modelId="{C16F28F1-6F7D-4F0A-BFB6-40CCE3543A47}">
      <dgm:prSet/>
      <dgm:spPr/>
      <dgm:t>
        <a:bodyPr/>
        <a:lstStyle/>
        <a:p>
          <a:r>
            <a:rPr lang="en-US" b="1" i="1"/>
            <a:t>WHAT WE DO NOT FUND:</a:t>
          </a:r>
          <a:endParaRPr lang="en-US"/>
        </a:p>
      </dgm:t>
    </dgm:pt>
    <dgm:pt modelId="{D4180023-D3D1-40B6-8050-59E63CCA024C}" type="parTrans" cxnId="{46720160-9071-40E7-81AC-582C9775094A}">
      <dgm:prSet/>
      <dgm:spPr/>
      <dgm:t>
        <a:bodyPr/>
        <a:lstStyle/>
        <a:p>
          <a:endParaRPr lang="en-US"/>
        </a:p>
      </dgm:t>
    </dgm:pt>
    <dgm:pt modelId="{468ABDFA-5856-474D-B599-C8D489DC7EA7}" type="sibTrans" cxnId="{46720160-9071-40E7-81AC-582C9775094A}">
      <dgm:prSet/>
      <dgm:spPr/>
      <dgm:t>
        <a:bodyPr/>
        <a:lstStyle/>
        <a:p>
          <a:endParaRPr lang="en-US"/>
        </a:p>
      </dgm:t>
    </dgm:pt>
    <dgm:pt modelId="{15B1016B-69BD-4A98-A5B2-B2A2A3E249DC}">
      <dgm:prSet/>
      <dgm:spPr/>
      <dgm:t>
        <a:bodyPr/>
        <a:lstStyle/>
        <a:p>
          <a:pPr>
            <a:buNone/>
          </a:pPr>
          <a:r>
            <a:rPr lang="en-US" dirty="0"/>
            <a:t>Individual scholarships, organizations without an EIN number, government agencies, and for-profit businesses.</a:t>
          </a:r>
        </a:p>
      </dgm:t>
    </dgm:pt>
    <dgm:pt modelId="{9C604D53-27E5-41A0-8CED-796000A184CA}" type="parTrans" cxnId="{5319DE98-A62F-4A97-9DF1-67B45CCCAD47}">
      <dgm:prSet/>
      <dgm:spPr/>
      <dgm:t>
        <a:bodyPr/>
        <a:lstStyle/>
        <a:p>
          <a:endParaRPr lang="en-US"/>
        </a:p>
      </dgm:t>
    </dgm:pt>
    <dgm:pt modelId="{FE5736FB-036A-4F83-904E-72D077D09D50}" type="sibTrans" cxnId="{5319DE98-A62F-4A97-9DF1-67B45CCCAD47}">
      <dgm:prSet/>
      <dgm:spPr/>
      <dgm:t>
        <a:bodyPr/>
        <a:lstStyle/>
        <a:p>
          <a:endParaRPr lang="en-US"/>
        </a:p>
      </dgm:t>
    </dgm:pt>
    <dgm:pt modelId="{F9A7DC94-F176-4691-9B0D-64821EF45F6A}">
      <dgm:prSet/>
      <dgm:spPr/>
      <dgm:t>
        <a:bodyPr/>
        <a:lstStyle/>
        <a:p>
          <a:r>
            <a:rPr lang="en-US" b="1" i="1"/>
            <a:t>WHO IS ELIGIBLE:</a:t>
          </a:r>
          <a:endParaRPr lang="en-US"/>
        </a:p>
      </dgm:t>
    </dgm:pt>
    <dgm:pt modelId="{057B8A45-18F6-4EB6-AC5D-4714E4434DFF}" type="parTrans" cxnId="{E06D3C20-3860-4C85-94CA-2D5DE7BF2DC9}">
      <dgm:prSet/>
      <dgm:spPr/>
      <dgm:t>
        <a:bodyPr/>
        <a:lstStyle/>
        <a:p>
          <a:endParaRPr lang="en-US"/>
        </a:p>
      </dgm:t>
    </dgm:pt>
    <dgm:pt modelId="{D447C4A2-9FDF-406E-8743-65F684C7C3A2}" type="sibTrans" cxnId="{E06D3C20-3860-4C85-94CA-2D5DE7BF2DC9}">
      <dgm:prSet/>
      <dgm:spPr/>
      <dgm:t>
        <a:bodyPr/>
        <a:lstStyle/>
        <a:p>
          <a:endParaRPr lang="en-US"/>
        </a:p>
      </dgm:t>
    </dgm:pt>
    <dgm:pt modelId="{D997576D-1CDB-4F79-9D37-46ED3A7C5826}">
      <dgm:prSet/>
      <dgm:spPr/>
      <dgm:t>
        <a:bodyPr/>
        <a:lstStyle/>
        <a:p>
          <a:pPr>
            <a:buNone/>
          </a:pPr>
          <a:r>
            <a:rPr lang="en-US" dirty="0"/>
            <a:t>Organizations recognized by the IRS as a tax-exempt public charity under Section 501(c)3 and 509(a) of the Internal Revenue Code.</a:t>
          </a:r>
        </a:p>
      </dgm:t>
    </dgm:pt>
    <dgm:pt modelId="{02D8FECA-0981-4E4A-97A6-5157C5F35F5F}" type="parTrans" cxnId="{BFD83292-5177-4374-A00F-CE8FF48DA01B}">
      <dgm:prSet/>
      <dgm:spPr/>
      <dgm:t>
        <a:bodyPr/>
        <a:lstStyle/>
        <a:p>
          <a:endParaRPr lang="en-US"/>
        </a:p>
      </dgm:t>
    </dgm:pt>
    <dgm:pt modelId="{B09216B1-1583-4E28-B9C9-E521E1B950C4}" type="sibTrans" cxnId="{BFD83292-5177-4374-A00F-CE8FF48DA01B}">
      <dgm:prSet/>
      <dgm:spPr/>
      <dgm:t>
        <a:bodyPr/>
        <a:lstStyle/>
        <a:p>
          <a:endParaRPr lang="en-US"/>
        </a:p>
      </dgm:t>
    </dgm:pt>
    <dgm:pt modelId="{16A84340-3497-4400-B153-E1CBF0BC13F8}">
      <dgm:prSet/>
      <dgm:spPr/>
      <dgm:t>
        <a:bodyPr/>
        <a:lstStyle/>
        <a:p>
          <a:r>
            <a:rPr lang="en-US" b="1" i="1"/>
            <a:t>DEADLINE FOR APPLYING:</a:t>
          </a:r>
          <a:endParaRPr lang="en-US"/>
        </a:p>
      </dgm:t>
    </dgm:pt>
    <dgm:pt modelId="{F1E54B4D-73C4-46B1-A7A3-FF460AF81CB3}" type="parTrans" cxnId="{23C66864-97D7-4914-9B33-04F27E881C22}">
      <dgm:prSet/>
      <dgm:spPr/>
      <dgm:t>
        <a:bodyPr/>
        <a:lstStyle/>
        <a:p>
          <a:endParaRPr lang="en-US"/>
        </a:p>
      </dgm:t>
    </dgm:pt>
    <dgm:pt modelId="{D7C85CFC-DB27-4412-8C91-BB13A5290AD6}" type="sibTrans" cxnId="{23C66864-97D7-4914-9B33-04F27E881C22}">
      <dgm:prSet/>
      <dgm:spPr/>
      <dgm:t>
        <a:bodyPr/>
        <a:lstStyle/>
        <a:p>
          <a:endParaRPr lang="en-US"/>
        </a:p>
      </dgm:t>
    </dgm:pt>
    <dgm:pt modelId="{8BE57262-9C7A-4281-8B7B-90354178BD2C}">
      <dgm:prSet/>
      <dgm:spPr/>
      <dgm:t>
        <a:bodyPr/>
        <a:lstStyle/>
        <a:p>
          <a:pPr>
            <a:buNone/>
          </a:pPr>
          <a:r>
            <a:rPr lang="en-US" dirty="0"/>
            <a:t>Our yearly grant cycle ends and begins each year on October 1</a:t>
          </a:r>
          <a:r>
            <a:rPr lang="en-US" baseline="30000" dirty="0"/>
            <a:t>st.</a:t>
          </a:r>
          <a:endParaRPr lang="en-US" dirty="0"/>
        </a:p>
      </dgm:t>
    </dgm:pt>
    <dgm:pt modelId="{D9C5B30C-545A-4CE0-926E-B00EAA1762D3}" type="parTrans" cxnId="{3CE6E53A-859B-4A60-B15C-EA4B4AEB0CD4}">
      <dgm:prSet/>
      <dgm:spPr/>
      <dgm:t>
        <a:bodyPr/>
        <a:lstStyle/>
        <a:p>
          <a:endParaRPr lang="en-US"/>
        </a:p>
      </dgm:t>
    </dgm:pt>
    <dgm:pt modelId="{FF6E3CF5-661F-4863-A08E-579E820F94CE}" type="sibTrans" cxnId="{3CE6E53A-859B-4A60-B15C-EA4B4AEB0CD4}">
      <dgm:prSet/>
      <dgm:spPr/>
      <dgm:t>
        <a:bodyPr/>
        <a:lstStyle/>
        <a:p>
          <a:endParaRPr lang="en-US"/>
        </a:p>
      </dgm:t>
    </dgm:pt>
    <dgm:pt modelId="{68590A59-574A-448F-A1A7-9DF9EB2227DC}">
      <dgm:prSet/>
      <dgm:spPr/>
      <dgm:t>
        <a:bodyPr/>
        <a:lstStyle/>
        <a:p>
          <a:pPr algn="l">
            <a:buNone/>
          </a:pPr>
          <a:r>
            <a:rPr lang="en-US" dirty="0"/>
            <a:t>Approximately 70% – 75% or more of our grant funding is awarded annually in Frederick County.</a:t>
          </a:r>
        </a:p>
      </dgm:t>
    </dgm:pt>
    <dgm:pt modelId="{957EE709-9836-45A8-A6CC-2ADAD70A58BA}" type="sibTrans" cxnId="{A4F54AC8-5525-46BE-BFD5-9505C7566927}">
      <dgm:prSet/>
      <dgm:spPr/>
      <dgm:t>
        <a:bodyPr/>
        <a:lstStyle/>
        <a:p>
          <a:endParaRPr lang="en-US"/>
        </a:p>
      </dgm:t>
    </dgm:pt>
    <dgm:pt modelId="{F0562C13-9724-4AAD-A361-0A8F0BB7F64F}" type="parTrans" cxnId="{A4F54AC8-5525-46BE-BFD5-9505C7566927}">
      <dgm:prSet/>
      <dgm:spPr/>
      <dgm:t>
        <a:bodyPr/>
        <a:lstStyle/>
        <a:p>
          <a:endParaRPr lang="en-US"/>
        </a:p>
      </dgm:t>
    </dgm:pt>
    <dgm:pt modelId="{9B5A9699-059B-4AC6-B5B6-F091D1B51A03}" type="pres">
      <dgm:prSet presAssocID="{3A95BF06-9695-4D6F-9837-62C4D8EB4C71}" presName="linear" presStyleCnt="0">
        <dgm:presLayoutVars>
          <dgm:animLvl val="lvl"/>
          <dgm:resizeHandles val="exact"/>
        </dgm:presLayoutVars>
      </dgm:prSet>
      <dgm:spPr/>
    </dgm:pt>
    <dgm:pt modelId="{CD1F6C2E-FC8F-44A0-9ACF-DDF633A46AD5}" type="pres">
      <dgm:prSet presAssocID="{CE012C29-3175-4338-85D5-03980A1B9A8E}" presName="parentText" presStyleLbl="node1" presStyleIdx="0" presStyleCnt="4">
        <dgm:presLayoutVars>
          <dgm:chMax val="0"/>
          <dgm:bulletEnabled val="1"/>
        </dgm:presLayoutVars>
      </dgm:prSet>
      <dgm:spPr/>
    </dgm:pt>
    <dgm:pt modelId="{D4356752-4E6B-42A7-9EB6-CC0A12780FAF}" type="pres">
      <dgm:prSet presAssocID="{CE012C29-3175-4338-85D5-03980A1B9A8E}" presName="childText" presStyleLbl="revTx" presStyleIdx="0" presStyleCnt="4">
        <dgm:presLayoutVars>
          <dgm:bulletEnabled val="1"/>
        </dgm:presLayoutVars>
      </dgm:prSet>
      <dgm:spPr/>
    </dgm:pt>
    <dgm:pt modelId="{BBF812E8-8585-45BB-81C2-57E8F41C20EE}" type="pres">
      <dgm:prSet presAssocID="{C16F28F1-6F7D-4F0A-BFB6-40CCE3543A47}" presName="parentText" presStyleLbl="node1" presStyleIdx="1" presStyleCnt="4">
        <dgm:presLayoutVars>
          <dgm:chMax val="0"/>
          <dgm:bulletEnabled val="1"/>
        </dgm:presLayoutVars>
      </dgm:prSet>
      <dgm:spPr/>
    </dgm:pt>
    <dgm:pt modelId="{F0BDF80A-CF38-477F-A33B-AD8093A59F07}" type="pres">
      <dgm:prSet presAssocID="{C16F28F1-6F7D-4F0A-BFB6-40CCE3543A47}" presName="childText" presStyleLbl="revTx" presStyleIdx="1" presStyleCnt="4">
        <dgm:presLayoutVars>
          <dgm:bulletEnabled val="1"/>
        </dgm:presLayoutVars>
      </dgm:prSet>
      <dgm:spPr/>
    </dgm:pt>
    <dgm:pt modelId="{EC27BE2E-753E-40ED-8CAB-65E31907057B}" type="pres">
      <dgm:prSet presAssocID="{F9A7DC94-F176-4691-9B0D-64821EF45F6A}" presName="parentText" presStyleLbl="node1" presStyleIdx="2" presStyleCnt="4">
        <dgm:presLayoutVars>
          <dgm:chMax val="0"/>
          <dgm:bulletEnabled val="1"/>
        </dgm:presLayoutVars>
      </dgm:prSet>
      <dgm:spPr/>
    </dgm:pt>
    <dgm:pt modelId="{38FB20AB-A50C-4463-B81B-975B1E86F7E8}" type="pres">
      <dgm:prSet presAssocID="{F9A7DC94-F176-4691-9B0D-64821EF45F6A}" presName="childText" presStyleLbl="revTx" presStyleIdx="2" presStyleCnt="4">
        <dgm:presLayoutVars>
          <dgm:bulletEnabled val="1"/>
        </dgm:presLayoutVars>
      </dgm:prSet>
      <dgm:spPr/>
    </dgm:pt>
    <dgm:pt modelId="{37B80E45-D0DF-4725-928C-67584B270BA5}" type="pres">
      <dgm:prSet presAssocID="{16A84340-3497-4400-B153-E1CBF0BC13F8}" presName="parentText" presStyleLbl="node1" presStyleIdx="3" presStyleCnt="4">
        <dgm:presLayoutVars>
          <dgm:chMax val="0"/>
          <dgm:bulletEnabled val="1"/>
        </dgm:presLayoutVars>
      </dgm:prSet>
      <dgm:spPr/>
    </dgm:pt>
    <dgm:pt modelId="{EB07305E-13DE-4DB6-BCDD-39AF60454F34}" type="pres">
      <dgm:prSet presAssocID="{16A84340-3497-4400-B153-E1CBF0BC13F8}" presName="childText" presStyleLbl="revTx" presStyleIdx="3" presStyleCnt="4">
        <dgm:presLayoutVars>
          <dgm:bulletEnabled val="1"/>
        </dgm:presLayoutVars>
      </dgm:prSet>
      <dgm:spPr/>
    </dgm:pt>
  </dgm:ptLst>
  <dgm:cxnLst>
    <dgm:cxn modelId="{0700D80E-9BB1-44A3-96B7-8FCE14450A61}" type="presOf" srcId="{CE012C29-3175-4338-85D5-03980A1B9A8E}" destId="{CD1F6C2E-FC8F-44A0-9ACF-DDF633A46AD5}" srcOrd="0" destOrd="0" presId="urn:microsoft.com/office/officeart/2005/8/layout/vList2"/>
    <dgm:cxn modelId="{7E22F517-4C67-4C2B-8224-FF084BB7A25F}" type="presOf" srcId="{15B1016B-69BD-4A98-A5B2-B2A2A3E249DC}" destId="{F0BDF80A-CF38-477F-A33B-AD8093A59F07}" srcOrd="0" destOrd="0" presId="urn:microsoft.com/office/officeart/2005/8/layout/vList2"/>
    <dgm:cxn modelId="{750D431C-62DE-485D-8541-81513398B068}" type="presOf" srcId="{D6343508-A8F7-4BF8-B823-4BCF4DDA2A2A}" destId="{D4356752-4E6B-42A7-9EB6-CC0A12780FAF}" srcOrd="0" destOrd="0" presId="urn:microsoft.com/office/officeart/2005/8/layout/vList2"/>
    <dgm:cxn modelId="{E06D3C20-3860-4C85-94CA-2D5DE7BF2DC9}" srcId="{3A95BF06-9695-4D6F-9837-62C4D8EB4C71}" destId="{F9A7DC94-F176-4691-9B0D-64821EF45F6A}" srcOrd="2" destOrd="0" parTransId="{057B8A45-18F6-4EB6-AC5D-4714E4434DFF}" sibTransId="{D447C4A2-9FDF-406E-8743-65F684C7C3A2}"/>
    <dgm:cxn modelId="{A12D6C22-778D-4460-A51F-24EBDC65A099}" type="presOf" srcId="{C16F28F1-6F7D-4F0A-BFB6-40CCE3543A47}" destId="{BBF812E8-8585-45BB-81C2-57E8F41C20EE}" srcOrd="0" destOrd="0" presId="urn:microsoft.com/office/officeart/2005/8/layout/vList2"/>
    <dgm:cxn modelId="{3CE6E53A-859B-4A60-B15C-EA4B4AEB0CD4}" srcId="{16A84340-3497-4400-B153-E1CBF0BC13F8}" destId="{8BE57262-9C7A-4281-8B7B-90354178BD2C}" srcOrd="0" destOrd="0" parTransId="{D9C5B30C-545A-4CE0-926E-B00EAA1762D3}" sibTransId="{FF6E3CF5-661F-4863-A08E-579E820F94CE}"/>
    <dgm:cxn modelId="{46720160-9071-40E7-81AC-582C9775094A}" srcId="{3A95BF06-9695-4D6F-9837-62C4D8EB4C71}" destId="{C16F28F1-6F7D-4F0A-BFB6-40CCE3543A47}" srcOrd="1" destOrd="0" parTransId="{D4180023-D3D1-40B6-8050-59E63CCA024C}" sibTransId="{468ABDFA-5856-474D-B599-C8D489DC7EA7}"/>
    <dgm:cxn modelId="{23C66864-97D7-4914-9B33-04F27E881C22}" srcId="{3A95BF06-9695-4D6F-9837-62C4D8EB4C71}" destId="{16A84340-3497-4400-B153-E1CBF0BC13F8}" srcOrd="3" destOrd="0" parTransId="{F1E54B4D-73C4-46B1-A7A3-FF460AF81CB3}" sibTransId="{D7C85CFC-DB27-4412-8C91-BB13A5290AD6}"/>
    <dgm:cxn modelId="{7660AD4D-F934-41AC-A36C-BCEED5AC5384}" type="presOf" srcId="{8BE57262-9C7A-4281-8B7B-90354178BD2C}" destId="{EB07305E-13DE-4DB6-BCDD-39AF60454F34}" srcOrd="0" destOrd="0" presId="urn:microsoft.com/office/officeart/2005/8/layout/vList2"/>
    <dgm:cxn modelId="{B5A52454-654C-4978-983F-27ADB9FFBD7A}" type="presOf" srcId="{68590A59-574A-448F-A1A7-9DF9EB2227DC}" destId="{D4356752-4E6B-42A7-9EB6-CC0A12780FAF}" srcOrd="0" destOrd="1" presId="urn:microsoft.com/office/officeart/2005/8/layout/vList2"/>
    <dgm:cxn modelId="{45E1EC79-C6CD-4390-A5BF-85619623891C}" srcId="{CE012C29-3175-4338-85D5-03980A1B9A8E}" destId="{D6343508-A8F7-4BF8-B823-4BCF4DDA2A2A}" srcOrd="0" destOrd="0" parTransId="{DD3779D9-42D4-4B61-8C08-7C1E66DFBA76}" sibTransId="{85225B33-EFFE-425D-A66B-F98D1E2BC31C}"/>
    <dgm:cxn modelId="{EAF2415A-F100-4BA6-9923-C3D77E150C47}" srcId="{3A95BF06-9695-4D6F-9837-62C4D8EB4C71}" destId="{CE012C29-3175-4338-85D5-03980A1B9A8E}" srcOrd="0" destOrd="0" parTransId="{0F80E1C9-FA61-4D7A-A649-FD13C681843C}" sibTransId="{92F54B7A-4E82-4C96-880A-BE12B019BDF6}"/>
    <dgm:cxn modelId="{20AB6F8E-BEE3-4152-8023-A4B1DDEFC7FE}" type="presOf" srcId="{16A84340-3497-4400-B153-E1CBF0BC13F8}" destId="{37B80E45-D0DF-4725-928C-67584B270BA5}" srcOrd="0" destOrd="0" presId="urn:microsoft.com/office/officeart/2005/8/layout/vList2"/>
    <dgm:cxn modelId="{BFD83292-5177-4374-A00F-CE8FF48DA01B}" srcId="{F9A7DC94-F176-4691-9B0D-64821EF45F6A}" destId="{D997576D-1CDB-4F79-9D37-46ED3A7C5826}" srcOrd="0" destOrd="0" parTransId="{02D8FECA-0981-4E4A-97A6-5157C5F35F5F}" sibTransId="{B09216B1-1583-4E28-B9C9-E521E1B950C4}"/>
    <dgm:cxn modelId="{5319DE98-A62F-4A97-9DF1-67B45CCCAD47}" srcId="{C16F28F1-6F7D-4F0A-BFB6-40CCE3543A47}" destId="{15B1016B-69BD-4A98-A5B2-B2A2A3E249DC}" srcOrd="0" destOrd="0" parTransId="{9C604D53-27E5-41A0-8CED-796000A184CA}" sibTransId="{FE5736FB-036A-4F83-904E-72D077D09D50}"/>
    <dgm:cxn modelId="{7BFA4FB4-BDDC-4E20-A0D2-E5C01A35EA16}" type="presOf" srcId="{D997576D-1CDB-4F79-9D37-46ED3A7C5826}" destId="{38FB20AB-A50C-4463-B81B-975B1E86F7E8}" srcOrd="0" destOrd="0" presId="urn:microsoft.com/office/officeart/2005/8/layout/vList2"/>
    <dgm:cxn modelId="{7AC959B4-4A98-4B7D-B020-A84FFEDEBF81}" type="presOf" srcId="{3A95BF06-9695-4D6F-9837-62C4D8EB4C71}" destId="{9B5A9699-059B-4AC6-B5B6-F091D1B51A03}" srcOrd="0" destOrd="0" presId="urn:microsoft.com/office/officeart/2005/8/layout/vList2"/>
    <dgm:cxn modelId="{A4F54AC8-5525-46BE-BFD5-9505C7566927}" srcId="{CE012C29-3175-4338-85D5-03980A1B9A8E}" destId="{68590A59-574A-448F-A1A7-9DF9EB2227DC}" srcOrd="1" destOrd="0" parTransId="{F0562C13-9724-4AAD-A361-0A8F0BB7F64F}" sibTransId="{957EE709-9836-45A8-A6CC-2ADAD70A58BA}"/>
    <dgm:cxn modelId="{F10C51E1-7697-4A17-971B-7B0F1E5FECC1}" type="presOf" srcId="{F9A7DC94-F176-4691-9B0D-64821EF45F6A}" destId="{EC27BE2E-753E-40ED-8CAB-65E31907057B}" srcOrd="0" destOrd="0" presId="urn:microsoft.com/office/officeart/2005/8/layout/vList2"/>
    <dgm:cxn modelId="{6B072A76-3FD3-4756-915C-A7A6AAD5ED67}" type="presParOf" srcId="{9B5A9699-059B-4AC6-B5B6-F091D1B51A03}" destId="{CD1F6C2E-FC8F-44A0-9ACF-DDF633A46AD5}" srcOrd="0" destOrd="0" presId="urn:microsoft.com/office/officeart/2005/8/layout/vList2"/>
    <dgm:cxn modelId="{7D34B40F-5954-4530-8E1B-3A5BE101713A}" type="presParOf" srcId="{9B5A9699-059B-4AC6-B5B6-F091D1B51A03}" destId="{D4356752-4E6B-42A7-9EB6-CC0A12780FAF}" srcOrd="1" destOrd="0" presId="urn:microsoft.com/office/officeart/2005/8/layout/vList2"/>
    <dgm:cxn modelId="{C86EA9D8-11EA-42C9-B1B5-03D9DA1997F4}" type="presParOf" srcId="{9B5A9699-059B-4AC6-B5B6-F091D1B51A03}" destId="{BBF812E8-8585-45BB-81C2-57E8F41C20EE}" srcOrd="2" destOrd="0" presId="urn:microsoft.com/office/officeart/2005/8/layout/vList2"/>
    <dgm:cxn modelId="{5E53E1B4-3B01-48BD-A9E4-1CF237DC2F38}" type="presParOf" srcId="{9B5A9699-059B-4AC6-B5B6-F091D1B51A03}" destId="{F0BDF80A-CF38-477F-A33B-AD8093A59F07}" srcOrd="3" destOrd="0" presId="urn:microsoft.com/office/officeart/2005/8/layout/vList2"/>
    <dgm:cxn modelId="{AE0C6F57-C010-452C-AD4B-2BDB074EAC38}" type="presParOf" srcId="{9B5A9699-059B-4AC6-B5B6-F091D1B51A03}" destId="{EC27BE2E-753E-40ED-8CAB-65E31907057B}" srcOrd="4" destOrd="0" presId="urn:microsoft.com/office/officeart/2005/8/layout/vList2"/>
    <dgm:cxn modelId="{2ECE8569-4669-4718-AC9E-A54B5ABD09F1}" type="presParOf" srcId="{9B5A9699-059B-4AC6-B5B6-F091D1B51A03}" destId="{38FB20AB-A50C-4463-B81B-975B1E86F7E8}" srcOrd="5" destOrd="0" presId="urn:microsoft.com/office/officeart/2005/8/layout/vList2"/>
    <dgm:cxn modelId="{B506CDAB-F8F7-4311-B866-EC962C4611DB}" type="presParOf" srcId="{9B5A9699-059B-4AC6-B5B6-F091D1B51A03}" destId="{37B80E45-D0DF-4725-928C-67584B270BA5}" srcOrd="6" destOrd="0" presId="urn:microsoft.com/office/officeart/2005/8/layout/vList2"/>
    <dgm:cxn modelId="{34667F6E-AB57-480B-A887-67ADEA90A0E0}" type="presParOf" srcId="{9B5A9699-059B-4AC6-B5B6-F091D1B51A03}" destId="{EB07305E-13DE-4DB6-BCDD-39AF60454F3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505F5-FB60-41AE-8186-ECBFECDDDA65}">
      <dsp:nvSpPr>
        <dsp:cNvPr id="0" name=""/>
        <dsp:cNvSpPr/>
      </dsp:nvSpPr>
      <dsp:spPr>
        <a:xfrm>
          <a:off x="280912" y="158"/>
          <a:ext cx="997560" cy="598536"/>
        </a:xfrm>
        <a:prstGeom prst="rect">
          <a:avLst/>
        </a:prstGeom>
        <a:solidFill>
          <a:srgbClr val="47A3FF"/>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Housing</a:t>
          </a:r>
        </a:p>
      </dsp:txBody>
      <dsp:txXfrm>
        <a:off x="280912" y="158"/>
        <a:ext cx="997560" cy="598536"/>
      </dsp:txXfrm>
    </dsp:sp>
    <dsp:sp modelId="{94C60ECF-F92E-4445-8177-ACE419EDEA9C}">
      <dsp:nvSpPr>
        <dsp:cNvPr id="0" name=""/>
        <dsp:cNvSpPr/>
      </dsp:nvSpPr>
      <dsp:spPr>
        <a:xfrm>
          <a:off x="1378229" y="158"/>
          <a:ext cx="997560" cy="598536"/>
        </a:xfrm>
        <a:prstGeom prst="rect">
          <a:avLst/>
        </a:prstGeom>
        <a:solidFill>
          <a:srgbClr val="47A3FF"/>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Seniors</a:t>
          </a:r>
        </a:p>
      </dsp:txBody>
      <dsp:txXfrm>
        <a:off x="1378229" y="158"/>
        <a:ext cx="997560" cy="598536"/>
      </dsp:txXfrm>
    </dsp:sp>
    <dsp:sp modelId="{E5478796-B329-49B2-A5AB-4F11774E259D}">
      <dsp:nvSpPr>
        <dsp:cNvPr id="0" name=""/>
        <dsp:cNvSpPr/>
      </dsp:nvSpPr>
      <dsp:spPr>
        <a:xfrm>
          <a:off x="829570" y="698450"/>
          <a:ext cx="997560" cy="598536"/>
        </a:xfrm>
        <a:prstGeom prst="rect">
          <a:avLst/>
        </a:prstGeom>
        <a:solidFill>
          <a:srgbClr val="47A3FF"/>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Community</a:t>
          </a:r>
          <a:r>
            <a:rPr lang="en-US" sz="1300" b="1" kern="1200" dirty="0"/>
            <a:t> </a:t>
          </a:r>
          <a:r>
            <a:rPr lang="en-US" sz="1300" b="1" kern="1200" dirty="0">
              <a:solidFill>
                <a:schemeClr val="bg1"/>
              </a:solidFill>
            </a:rPr>
            <a:t>Needs</a:t>
          </a:r>
        </a:p>
      </dsp:txBody>
      <dsp:txXfrm>
        <a:off x="829570" y="698450"/>
        <a:ext cx="997560" cy="598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A009D-5C0E-4445-BBC1-36C0B784F6F6}">
      <dsp:nvSpPr>
        <dsp:cNvPr id="0" name=""/>
        <dsp:cNvSpPr/>
      </dsp:nvSpPr>
      <dsp:spPr>
        <a:xfrm>
          <a:off x="2245" y="360000"/>
          <a:ext cx="981927" cy="830802"/>
        </a:xfrm>
        <a:prstGeom prst="roundRect">
          <a:avLst>
            <a:gd name="adj" fmla="val 10000"/>
          </a:avLst>
        </a:prstGeom>
        <a:solidFill>
          <a:schemeClr val="accent1">
            <a:lumMod val="20000"/>
            <a:lumOff val="80000"/>
          </a:schemeClr>
        </a:solidFill>
        <a:ln w="28575" cap="flat" cmpd="sng" algn="ctr">
          <a:solidFill>
            <a:srgbClr val="47A3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FY16/17</a:t>
          </a:r>
        </a:p>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$750K</a:t>
          </a:r>
        </a:p>
      </dsp:txBody>
      <dsp:txXfrm>
        <a:off x="26578" y="384333"/>
        <a:ext cx="933261" cy="782136"/>
      </dsp:txXfrm>
    </dsp:sp>
    <dsp:sp modelId="{4362F8B5-AB65-440A-A5A4-3325E6F3FE09}">
      <dsp:nvSpPr>
        <dsp:cNvPr id="0" name=""/>
        <dsp:cNvSpPr/>
      </dsp:nvSpPr>
      <dsp:spPr>
        <a:xfrm rot="21589019">
          <a:off x="1091123" y="651370"/>
          <a:ext cx="226736" cy="2435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1123" y="700183"/>
        <a:ext cx="158715" cy="146110"/>
      </dsp:txXfrm>
    </dsp:sp>
    <dsp:sp modelId="{4F71A9DC-A3B3-4AAC-A7D8-73927BC84F43}">
      <dsp:nvSpPr>
        <dsp:cNvPr id="0" name=""/>
        <dsp:cNvSpPr/>
      </dsp:nvSpPr>
      <dsp:spPr>
        <a:xfrm>
          <a:off x="1411975" y="355497"/>
          <a:ext cx="981927" cy="830802"/>
        </a:xfrm>
        <a:prstGeom prst="roundRect">
          <a:avLst>
            <a:gd name="adj" fmla="val 10000"/>
          </a:avLst>
        </a:prstGeom>
        <a:solidFill>
          <a:schemeClr val="accent1">
            <a:lumMod val="20000"/>
            <a:lumOff val="80000"/>
          </a:schemeClr>
        </a:solidFill>
        <a:ln w="28575" cap="flat" cmpd="sng" algn="ctr">
          <a:solidFill>
            <a:srgbClr val="47A3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FY18</a:t>
          </a:r>
        </a:p>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$825K</a:t>
          </a:r>
        </a:p>
      </dsp:txBody>
      <dsp:txXfrm>
        <a:off x="1436308" y="379830"/>
        <a:ext cx="933261" cy="782136"/>
      </dsp:txXfrm>
    </dsp:sp>
    <dsp:sp modelId="{ED06DE70-936C-4F09-AAEE-1DDD2192EC49}">
      <dsp:nvSpPr>
        <dsp:cNvPr id="0" name=""/>
        <dsp:cNvSpPr/>
      </dsp:nvSpPr>
      <dsp:spPr>
        <a:xfrm rot="11555">
          <a:off x="2483338" y="651409"/>
          <a:ext cx="189603" cy="2435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83338" y="700017"/>
        <a:ext cx="132722" cy="146110"/>
      </dsp:txXfrm>
    </dsp:sp>
    <dsp:sp modelId="{ED5EDB5E-0DA0-46AE-9D3A-E51D759B43D4}">
      <dsp:nvSpPr>
        <dsp:cNvPr id="0" name=""/>
        <dsp:cNvSpPr/>
      </dsp:nvSpPr>
      <dsp:spPr>
        <a:xfrm>
          <a:off x="2751643" y="360000"/>
          <a:ext cx="981927" cy="830802"/>
        </a:xfrm>
        <a:prstGeom prst="roundRect">
          <a:avLst>
            <a:gd name="adj" fmla="val 10000"/>
          </a:avLst>
        </a:prstGeom>
        <a:solidFill>
          <a:schemeClr val="accent1">
            <a:lumMod val="20000"/>
            <a:lumOff val="80000"/>
          </a:schemeClr>
        </a:solidFill>
        <a:ln w="28575" cap="flat" cmpd="sng" algn="ctr">
          <a:solidFill>
            <a:srgbClr val="47A3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FY19, 20 &amp; 21</a:t>
          </a:r>
        </a:p>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$850K</a:t>
          </a:r>
        </a:p>
      </dsp:txBody>
      <dsp:txXfrm>
        <a:off x="2775976" y="384333"/>
        <a:ext cx="933261" cy="782136"/>
      </dsp:txXfrm>
    </dsp:sp>
    <dsp:sp modelId="{15E6DC72-F67F-4CB6-885E-181335122E48}">
      <dsp:nvSpPr>
        <dsp:cNvPr id="0" name=""/>
        <dsp:cNvSpPr/>
      </dsp:nvSpPr>
      <dsp:spPr>
        <a:xfrm>
          <a:off x="3831764" y="653642"/>
          <a:ext cx="208168" cy="2435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31764" y="702346"/>
        <a:ext cx="145718" cy="146110"/>
      </dsp:txXfrm>
    </dsp:sp>
    <dsp:sp modelId="{DF06AD4A-0899-4EFE-9D7D-43C4C6D3F063}">
      <dsp:nvSpPr>
        <dsp:cNvPr id="0" name=""/>
        <dsp:cNvSpPr/>
      </dsp:nvSpPr>
      <dsp:spPr>
        <a:xfrm>
          <a:off x="4126342" y="360000"/>
          <a:ext cx="981927" cy="830802"/>
        </a:xfrm>
        <a:prstGeom prst="roundRect">
          <a:avLst>
            <a:gd name="adj" fmla="val 10000"/>
          </a:avLst>
        </a:prstGeom>
        <a:solidFill>
          <a:schemeClr val="accent1">
            <a:lumMod val="20000"/>
            <a:lumOff val="80000"/>
          </a:schemeClr>
        </a:solidFill>
        <a:ln w="28575" cap="flat" cmpd="sng" algn="ctr">
          <a:solidFill>
            <a:srgbClr val="47A3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FY22 &amp; 23</a:t>
          </a:r>
        </a:p>
        <a:p>
          <a:pPr marL="0" lvl="0" indent="0" algn="ctr" defTabSz="622300">
            <a:lnSpc>
              <a:spcPct val="90000"/>
            </a:lnSpc>
            <a:spcBef>
              <a:spcPct val="0"/>
            </a:spcBef>
            <a:spcAft>
              <a:spcPct val="35000"/>
            </a:spcAft>
            <a:buNone/>
          </a:pPr>
          <a:r>
            <a:rPr lang="en-US" sz="1400" b="1" kern="1200" dirty="0">
              <a:solidFill>
                <a:schemeClr val="bg1"/>
              </a:solidFill>
              <a:latin typeface="Calibri" panose="020F0502020204030204" pitchFamily="34" charset="0"/>
              <a:cs typeface="Calibri" panose="020F0502020204030204" pitchFamily="34" charset="0"/>
            </a:rPr>
            <a:t>$1,000,000</a:t>
          </a:r>
        </a:p>
      </dsp:txBody>
      <dsp:txXfrm>
        <a:off x="4150675" y="384333"/>
        <a:ext cx="933261" cy="782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5069E-0A0B-491D-9F0E-D4FB15F5F7FD}">
      <dsp:nvSpPr>
        <dsp:cNvPr id="0" name=""/>
        <dsp:cNvSpPr/>
      </dsp:nvSpPr>
      <dsp:spPr>
        <a:xfrm>
          <a:off x="302" y="88952"/>
          <a:ext cx="1181224" cy="708734"/>
        </a:xfrm>
        <a:prstGeom prst="rect">
          <a:avLst/>
        </a:prstGeom>
        <a:solidFill>
          <a:srgbClr val="47A3FF"/>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One</a:t>
          </a:r>
          <a:r>
            <a:rPr lang="en-US" sz="1600" b="1" kern="1200" dirty="0"/>
            <a:t> </a:t>
          </a:r>
          <a:r>
            <a:rPr lang="en-US" sz="1600" b="1" kern="1200" dirty="0">
              <a:solidFill>
                <a:schemeClr val="bg1"/>
              </a:solidFill>
            </a:rPr>
            <a:t>Time</a:t>
          </a:r>
        </a:p>
      </dsp:txBody>
      <dsp:txXfrm>
        <a:off x="302" y="88952"/>
        <a:ext cx="1181224" cy="708734"/>
      </dsp:txXfrm>
    </dsp:sp>
    <dsp:sp modelId="{C292D18A-EBA5-4E7B-B0EB-1112B354F418}">
      <dsp:nvSpPr>
        <dsp:cNvPr id="0" name=""/>
        <dsp:cNvSpPr/>
      </dsp:nvSpPr>
      <dsp:spPr>
        <a:xfrm>
          <a:off x="1299649" y="88952"/>
          <a:ext cx="1181224" cy="708734"/>
        </a:xfrm>
        <a:prstGeom prst="rect">
          <a:avLst/>
        </a:prstGeom>
        <a:solidFill>
          <a:srgbClr val="47A3FF"/>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Operating</a:t>
          </a:r>
        </a:p>
      </dsp:txBody>
      <dsp:txXfrm>
        <a:off x="1299649" y="88952"/>
        <a:ext cx="1181224" cy="708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F6C2E-FC8F-44A0-9ACF-DDF633A46AD5}">
      <dsp:nvSpPr>
        <dsp:cNvPr id="0" name=""/>
        <dsp:cNvSpPr/>
      </dsp:nvSpPr>
      <dsp:spPr>
        <a:xfrm>
          <a:off x="0" y="56814"/>
          <a:ext cx="792996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dirty="0"/>
            <a:t>WHAT WE FUND:</a:t>
          </a:r>
          <a:endParaRPr lang="en-US" sz="1900" kern="1200" dirty="0"/>
        </a:p>
      </dsp:txBody>
      <dsp:txXfrm>
        <a:off x="22246" y="79060"/>
        <a:ext cx="7885470" cy="411223"/>
      </dsp:txXfrm>
    </dsp:sp>
    <dsp:sp modelId="{D4356752-4E6B-42A7-9EB6-CC0A12780FAF}">
      <dsp:nvSpPr>
        <dsp:cNvPr id="0" name=""/>
        <dsp:cNvSpPr/>
      </dsp:nvSpPr>
      <dsp:spPr>
        <a:xfrm>
          <a:off x="0" y="512529"/>
          <a:ext cx="7929962"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76" tIns="24130" rIns="135128" bIns="24130" numCol="1" spcCol="1270" anchor="t" anchorCtr="0">
          <a:noAutofit/>
        </a:bodyPr>
        <a:lstStyle/>
        <a:p>
          <a:pPr marL="114300" lvl="1" indent="-114300" algn="l" defTabSz="666750">
            <a:lnSpc>
              <a:spcPct val="90000"/>
            </a:lnSpc>
            <a:spcBef>
              <a:spcPct val="0"/>
            </a:spcBef>
            <a:spcAft>
              <a:spcPct val="20000"/>
            </a:spcAft>
            <a:buNone/>
          </a:pPr>
          <a:r>
            <a:rPr lang="en-US" sz="1500" kern="1200" dirty="0"/>
            <a:t>Nonprofit organizations whose missions are related to the cultural arts, educational advancement, health, human services, historical preservation, and spiritual enlightenment. </a:t>
          </a:r>
        </a:p>
        <a:p>
          <a:pPr marL="114300" lvl="1" indent="-114300" algn="l" defTabSz="666750">
            <a:lnSpc>
              <a:spcPct val="90000"/>
            </a:lnSpc>
            <a:spcBef>
              <a:spcPct val="0"/>
            </a:spcBef>
            <a:spcAft>
              <a:spcPct val="20000"/>
            </a:spcAft>
            <a:buNone/>
          </a:pPr>
          <a:r>
            <a:rPr lang="en-US" sz="1500" kern="1200" dirty="0"/>
            <a:t>Approximately 70% – 75% or more of our grant funding is awarded annually in Frederick County.</a:t>
          </a:r>
        </a:p>
      </dsp:txBody>
      <dsp:txXfrm>
        <a:off x="0" y="512529"/>
        <a:ext cx="7929962" cy="727605"/>
      </dsp:txXfrm>
    </dsp:sp>
    <dsp:sp modelId="{BBF812E8-8585-45BB-81C2-57E8F41C20EE}">
      <dsp:nvSpPr>
        <dsp:cNvPr id="0" name=""/>
        <dsp:cNvSpPr/>
      </dsp:nvSpPr>
      <dsp:spPr>
        <a:xfrm>
          <a:off x="0" y="1240134"/>
          <a:ext cx="792996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a:t>WHAT WE DO NOT FUND:</a:t>
          </a:r>
          <a:endParaRPr lang="en-US" sz="1900" kern="1200"/>
        </a:p>
      </dsp:txBody>
      <dsp:txXfrm>
        <a:off x="22246" y="1262380"/>
        <a:ext cx="7885470" cy="411223"/>
      </dsp:txXfrm>
    </dsp:sp>
    <dsp:sp modelId="{F0BDF80A-CF38-477F-A33B-AD8093A59F07}">
      <dsp:nvSpPr>
        <dsp:cNvPr id="0" name=""/>
        <dsp:cNvSpPr/>
      </dsp:nvSpPr>
      <dsp:spPr>
        <a:xfrm>
          <a:off x="0" y="1695849"/>
          <a:ext cx="792996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76" tIns="24130" rIns="135128" bIns="24130" numCol="1" spcCol="1270" anchor="t" anchorCtr="0">
          <a:noAutofit/>
        </a:bodyPr>
        <a:lstStyle/>
        <a:p>
          <a:pPr marL="114300" lvl="1" indent="-114300" algn="l" defTabSz="666750">
            <a:lnSpc>
              <a:spcPct val="90000"/>
            </a:lnSpc>
            <a:spcBef>
              <a:spcPct val="0"/>
            </a:spcBef>
            <a:spcAft>
              <a:spcPct val="20000"/>
            </a:spcAft>
            <a:buNone/>
          </a:pPr>
          <a:r>
            <a:rPr lang="en-US" sz="1500" kern="1200" dirty="0"/>
            <a:t>Individual scholarships, organizations without an EIN number, government agencies, and for-profit businesses.</a:t>
          </a:r>
        </a:p>
      </dsp:txBody>
      <dsp:txXfrm>
        <a:off x="0" y="1695849"/>
        <a:ext cx="7929962" cy="471960"/>
      </dsp:txXfrm>
    </dsp:sp>
    <dsp:sp modelId="{EC27BE2E-753E-40ED-8CAB-65E31907057B}">
      <dsp:nvSpPr>
        <dsp:cNvPr id="0" name=""/>
        <dsp:cNvSpPr/>
      </dsp:nvSpPr>
      <dsp:spPr>
        <a:xfrm>
          <a:off x="0" y="2167809"/>
          <a:ext cx="792996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a:t>WHO IS ELIGIBLE:</a:t>
          </a:r>
          <a:endParaRPr lang="en-US" sz="1900" kern="1200"/>
        </a:p>
      </dsp:txBody>
      <dsp:txXfrm>
        <a:off x="22246" y="2190055"/>
        <a:ext cx="7885470" cy="411223"/>
      </dsp:txXfrm>
    </dsp:sp>
    <dsp:sp modelId="{38FB20AB-A50C-4463-B81B-975B1E86F7E8}">
      <dsp:nvSpPr>
        <dsp:cNvPr id="0" name=""/>
        <dsp:cNvSpPr/>
      </dsp:nvSpPr>
      <dsp:spPr>
        <a:xfrm>
          <a:off x="0" y="2623524"/>
          <a:ext cx="792996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76" tIns="24130" rIns="135128" bIns="24130" numCol="1" spcCol="1270" anchor="t" anchorCtr="0">
          <a:noAutofit/>
        </a:bodyPr>
        <a:lstStyle/>
        <a:p>
          <a:pPr marL="114300" lvl="1" indent="-114300" algn="l" defTabSz="666750">
            <a:lnSpc>
              <a:spcPct val="90000"/>
            </a:lnSpc>
            <a:spcBef>
              <a:spcPct val="0"/>
            </a:spcBef>
            <a:spcAft>
              <a:spcPct val="20000"/>
            </a:spcAft>
            <a:buNone/>
          </a:pPr>
          <a:r>
            <a:rPr lang="en-US" sz="1500" kern="1200" dirty="0"/>
            <a:t>Organizations recognized by the IRS as a tax-exempt public charity under Section 501(c)3 and 509(a) of the Internal Revenue Code.</a:t>
          </a:r>
        </a:p>
      </dsp:txBody>
      <dsp:txXfrm>
        <a:off x="0" y="2623524"/>
        <a:ext cx="7929962" cy="471960"/>
      </dsp:txXfrm>
    </dsp:sp>
    <dsp:sp modelId="{37B80E45-D0DF-4725-928C-67584B270BA5}">
      <dsp:nvSpPr>
        <dsp:cNvPr id="0" name=""/>
        <dsp:cNvSpPr/>
      </dsp:nvSpPr>
      <dsp:spPr>
        <a:xfrm>
          <a:off x="0" y="3095484"/>
          <a:ext cx="792996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1" kern="1200"/>
            <a:t>DEADLINE FOR APPLYING:</a:t>
          </a:r>
          <a:endParaRPr lang="en-US" sz="1900" kern="1200"/>
        </a:p>
      </dsp:txBody>
      <dsp:txXfrm>
        <a:off x="22246" y="3117730"/>
        <a:ext cx="7885470" cy="411223"/>
      </dsp:txXfrm>
    </dsp:sp>
    <dsp:sp modelId="{EB07305E-13DE-4DB6-BCDD-39AF60454F34}">
      <dsp:nvSpPr>
        <dsp:cNvPr id="0" name=""/>
        <dsp:cNvSpPr/>
      </dsp:nvSpPr>
      <dsp:spPr>
        <a:xfrm>
          <a:off x="0" y="3551199"/>
          <a:ext cx="792996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76" tIns="24130" rIns="135128" bIns="24130" numCol="1" spcCol="1270" anchor="t" anchorCtr="0">
          <a:noAutofit/>
        </a:bodyPr>
        <a:lstStyle/>
        <a:p>
          <a:pPr marL="114300" lvl="1" indent="-114300" algn="l" defTabSz="666750">
            <a:lnSpc>
              <a:spcPct val="90000"/>
            </a:lnSpc>
            <a:spcBef>
              <a:spcPct val="0"/>
            </a:spcBef>
            <a:spcAft>
              <a:spcPct val="20000"/>
            </a:spcAft>
            <a:buNone/>
          </a:pPr>
          <a:r>
            <a:rPr lang="en-US" sz="1500" kern="1200" dirty="0"/>
            <a:t>Our yearly grant cycle ends and begins each year on October 1</a:t>
          </a:r>
          <a:r>
            <a:rPr lang="en-US" sz="1500" kern="1200" baseline="30000" dirty="0"/>
            <a:t>st.</a:t>
          </a:r>
          <a:endParaRPr lang="en-US" sz="1500" kern="1200" dirty="0"/>
        </a:p>
      </dsp:txBody>
      <dsp:txXfrm>
        <a:off x="0" y="3551199"/>
        <a:ext cx="7929962"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9C8CE-7135-475E-9EFA-D3F4869A82B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345027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9C8CE-7135-475E-9EFA-D3F4869A82B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343450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E39C8CE-7135-475E-9EFA-D3F4869A82B1}" type="datetimeFigureOut">
              <a:rPr lang="en-US" smtClean="0"/>
              <a:t>11/23/2022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231618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65D8-5244-C765-32D6-89A5C55DA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89BE70-A904-25D5-5657-04D59C70B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A51F2-4EFA-E30B-83A4-3F4335016874}"/>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8617E9BE-2BF8-823F-2ACB-53DADC0FA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62ACC-1E8D-24FD-A644-06BA5774A1C9}"/>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84799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E361-68E2-1595-0617-F8212781C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5F4D2-D63B-0993-9635-9FF8FD9D6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7671E-D314-4AC7-7F39-40CAD1D4FD78}"/>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D67CEF98-D1A6-5402-D486-44B98181D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33FA4-26AD-CF2B-8EBF-D35EF7BA1598}"/>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04991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6E05-0402-0CD4-6EBA-348808C16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81331-224E-B47C-E116-BFEB43E18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E50231-E35E-5030-1BAA-C8AFA68F489E}"/>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F641957F-1820-C265-86C7-20ACCAA38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18ABC-1FB1-0212-3B4E-188392A3A971}"/>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16474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E97B-016D-DFFB-66BF-27F4B6C2E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D461D-C92A-CE05-B025-0EC571665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6E4658-7F80-0814-D58E-053BAC0027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C900A-47D7-2FCC-8CDE-BD4A19FF846E}"/>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6" name="Footer Placeholder 5">
            <a:extLst>
              <a:ext uri="{FF2B5EF4-FFF2-40B4-BE49-F238E27FC236}">
                <a16:creationId xmlns:a16="http://schemas.microsoft.com/office/drawing/2014/main" id="{37F9CD6C-647A-941D-958F-ED835C06F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B462C-3E55-E8EE-FA1B-39253A58150B}"/>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45978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BF4F-DA91-1F49-973D-7C6F86A5C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6C4BE-8519-099B-9897-218D4B6E4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8EADA6-F711-0645-A66C-8B0879FEF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662E6-5973-18B1-0C77-493460747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17B53-4D74-D16A-8000-392054AE9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11AB6-21A1-1D10-A8A5-B452677A289B}"/>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8" name="Footer Placeholder 7">
            <a:extLst>
              <a:ext uri="{FF2B5EF4-FFF2-40B4-BE49-F238E27FC236}">
                <a16:creationId xmlns:a16="http://schemas.microsoft.com/office/drawing/2014/main" id="{BEC7C174-1336-F6C4-B951-70D050E55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842D7-AE26-0995-B499-4566B08A6EF3}"/>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421951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18F4-4171-0956-CADB-08145F8B2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5E03A-E2FB-7E4E-C44B-55041B26EF27}"/>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4" name="Footer Placeholder 3">
            <a:extLst>
              <a:ext uri="{FF2B5EF4-FFF2-40B4-BE49-F238E27FC236}">
                <a16:creationId xmlns:a16="http://schemas.microsoft.com/office/drawing/2014/main" id="{BFBE72EC-ABA4-D257-5A9D-4C23418C91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DB306E-1228-D9E2-5832-9E9CCB9AA0A2}"/>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23721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2159E-40FA-B289-4DD4-919217FE0C24}"/>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3" name="Footer Placeholder 2">
            <a:extLst>
              <a:ext uri="{FF2B5EF4-FFF2-40B4-BE49-F238E27FC236}">
                <a16:creationId xmlns:a16="http://schemas.microsoft.com/office/drawing/2014/main" id="{04E2CBE6-9C8D-3306-2CF4-86BE094AE4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DD9C9-C3C8-1B84-E9B6-6A601A7AE3D2}"/>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42823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1708-B9CC-1182-B8D2-8DBCB8F27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63EA0-0287-B9C1-CA44-7003AC714F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DD563-A5B3-2871-BA45-4EE05F6A2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A831D-9582-BCF6-7F2D-72D158AE7F0F}"/>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6" name="Footer Placeholder 5">
            <a:extLst>
              <a:ext uri="{FF2B5EF4-FFF2-40B4-BE49-F238E27FC236}">
                <a16:creationId xmlns:a16="http://schemas.microsoft.com/office/drawing/2014/main" id="{28006FED-5CF9-F3E9-D187-D4E7B7E59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ED299-115D-6991-DDD0-82AC652202B1}"/>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376712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9C8CE-7135-475E-9EFA-D3F4869A82B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1625559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68F8-EA8B-9DA2-AFEB-72C462049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0C19C9-58BA-6C5B-F9A0-868D02B9A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AF737-8DAA-F9AF-6B8D-86487BA68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E4E4D-2D34-11F5-E751-1B2C9F227D33}"/>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6" name="Footer Placeholder 5">
            <a:extLst>
              <a:ext uri="{FF2B5EF4-FFF2-40B4-BE49-F238E27FC236}">
                <a16:creationId xmlns:a16="http://schemas.microsoft.com/office/drawing/2014/main" id="{79C86F50-19A5-3200-0336-173D51E63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6AA81-F5D0-CDF3-4547-D3D9E6AF3A83}"/>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417144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2348-50B9-7077-7E4D-5DEEFBB69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82C96F-B999-2BEE-237E-E8BBCDCE2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DA918-4389-EF37-1A46-68AF92E0164E}"/>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292B6EAE-EC3E-A20A-873C-F71D10C56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8ED1B-F4EF-A136-BF6B-6349D6966E44}"/>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1430954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58E0B-E45C-D034-2D01-7E34961058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7AD877-326F-AF08-99F6-532F8598D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20C0F-904B-4E72-1712-8065B8EC1C57}"/>
              </a:ext>
            </a:extLst>
          </p:cNvPr>
          <p:cNvSpPr>
            <a:spLocks noGrp="1"/>
          </p:cNvSpPr>
          <p:nvPr>
            <p:ph type="dt" sz="half" idx="10"/>
          </p:nvPr>
        </p:nvSpPr>
        <p:spPr/>
        <p:txBody>
          <a:body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3E3FF4F0-3A87-BB6F-F11B-CD45B09D5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C450C-9CC4-889B-D01F-8962DAB2E173}"/>
              </a:ext>
            </a:extLst>
          </p:cNvPr>
          <p:cNvSpPr>
            <a:spLocks noGrp="1"/>
          </p:cNvSpPr>
          <p:nvPr>
            <p:ph type="sldNum" sz="quarter" idx="12"/>
          </p:nvPr>
        </p:nvSpPr>
        <p:spPr/>
        <p:txBody>
          <a:bodyPr/>
          <a:lstStyle/>
          <a:p>
            <a:fld id="{2ECBAD36-C0EA-4FBB-ADA6-50FE464D6A14}" type="slidenum">
              <a:rPr lang="en-US" smtClean="0"/>
              <a:t>‹#›</a:t>
            </a:fld>
            <a:endParaRPr lang="en-US"/>
          </a:p>
        </p:txBody>
      </p:sp>
    </p:spTree>
    <p:extLst>
      <p:ext uri="{BB962C8B-B14F-4D97-AF65-F5344CB8AC3E}">
        <p14:creationId xmlns:p14="http://schemas.microsoft.com/office/powerpoint/2010/main" val="2179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E39C8CE-7135-475E-9EFA-D3F4869A82B1}" type="datetimeFigureOut">
              <a:rPr lang="en-US" smtClean="0"/>
              <a:t>11/23/2022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64A5C15-A99E-4A17-9E22-D24B02A0C24A}" type="slidenum">
              <a:rPr lang="en-US" smtClean="0"/>
              <a:t>‹#›</a:t>
            </a:fld>
            <a:endParaRPr lang="en-US"/>
          </a:p>
        </p:txBody>
      </p:sp>
    </p:spTree>
    <p:extLst>
      <p:ext uri="{BB962C8B-B14F-4D97-AF65-F5344CB8AC3E}">
        <p14:creationId xmlns:p14="http://schemas.microsoft.com/office/powerpoint/2010/main" val="41159607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9C8CE-7135-475E-9EFA-D3F4869A82B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92449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9C8CE-7135-475E-9EFA-D3F4869A82B1}"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27936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9C8CE-7135-475E-9EFA-D3F4869A82B1}"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53836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9C8CE-7135-475E-9EFA-D3F4869A82B1}"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363020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39C8CE-7135-475E-9EFA-D3F4869A82B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37482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39C8CE-7135-475E-9EFA-D3F4869A82B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A5C15-A99E-4A17-9E22-D24B02A0C24A}" type="slidenum">
              <a:rPr lang="en-US" smtClean="0"/>
              <a:t>‹#›</a:t>
            </a:fld>
            <a:endParaRPr lang="en-US"/>
          </a:p>
        </p:txBody>
      </p:sp>
    </p:spTree>
    <p:extLst>
      <p:ext uri="{BB962C8B-B14F-4D97-AF65-F5344CB8AC3E}">
        <p14:creationId xmlns:p14="http://schemas.microsoft.com/office/powerpoint/2010/main" val="347134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E39C8CE-7135-475E-9EFA-D3F4869A82B1}" type="datetimeFigureOut">
              <a:rPr lang="en-US" smtClean="0"/>
              <a:t>11/23/2022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64A5C15-A99E-4A17-9E22-D24B02A0C24A}" type="slidenum">
              <a:rPr lang="en-US" smtClean="0"/>
              <a:t>‹#›</a:t>
            </a:fld>
            <a:endParaRPr lang="en-US"/>
          </a:p>
        </p:txBody>
      </p:sp>
    </p:spTree>
    <p:extLst>
      <p:ext uri="{BB962C8B-B14F-4D97-AF65-F5344CB8AC3E}">
        <p14:creationId xmlns:p14="http://schemas.microsoft.com/office/powerpoint/2010/main" val="30850284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CEC62-4C97-5E3D-30F3-9D7DFDE74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A0D02-3523-0A72-CFFB-A88EFD3FD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4A820-4537-4C98-655A-38B3F577A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B1924-0EDA-4C8F-A124-A83EACB7878E}" type="datetimeFigureOut">
              <a:rPr lang="en-US" smtClean="0"/>
              <a:t>11/23/2022</a:t>
            </a:fld>
            <a:endParaRPr lang="en-US"/>
          </a:p>
        </p:txBody>
      </p:sp>
      <p:sp>
        <p:nvSpPr>
          <p:cNvPr id="5" name="Footer Placeholder 4">
            <a:extLst>
              <a:ext uri="{FF2B5EF4-FFF2-40B4-BE49-F238E27FC236}">
                <a16:creationId xmlns:a16="http://schemas.microsoft.com/office/drawing/2014/main" id="{B500B5F7-63A8-A664-88E4-D09D23AF2B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BD62AD-CB78-79CA-5B45-E5D412F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BAD36-C0EA-4FBB-ADA6-50FE464D6A14}" type="slidenum">
              <a:rPr lang="en-US" smtClean="0"/>
              <a:t>‹#›</a:t>
            </a:fld>
            <a:endParaRPr lang="en-US"/>
          </a:p>
        </p:txBody>
      </p:sp>
    </p:spTree>
    <p:extLst>
      <p:ext uri="{BB962C8B-B14F-4D97-AF65-F5344CB8AC3E}">
        <p14:creationId xmlns:p14="http://schemas.microsoft.com/office/powerpoint/2010/main" val="2802638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kmchugh@hjsfoundation.org*" TargetMode="External"/><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uidestar.org/"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www.techsoup.org/" TargetMode="External"/><Relationship Id="rId1" Type="http://schemas.openxmlformats.org/officeDocument/2006/relationships/slideLayout" Target="../slideLayouts/slideLayout15.xml"/><Relationship Id="rId6" Type="http://schemas.openxmlformats.org/officeDocument/2006/relationships/hyperlink" Target="https://www.marylandnonprofits.org/"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www.fcpl.org/learn/foundation-directory-online" TargetMode="External"/><Relationship Id="rId4" Type="http://schemas.openxmlformats.org/officeDocument/2006/relationships/hyperlink" Target="https://grantadvisor.org/" TargetMode="Externa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aushermanfamilyfoundation.org/frederick-funders-data-project-convenes-for-second-year/" TargetMode="External"/><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hyperlink" Target="https://www.aushermanfamilyfoundation.org/lattes-with-lori/" TargetMode="External"/><Relationship Id="rId4" Type="http://schemas.openxmlformats.org/officeDocument/2006/relationships/hyperlink" Target="https://www.facebook.com/FrederickNonprofitSummit/abou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www.aushermanfamilyfoundation.org/" TargetMode="External"/><Relationship Id="rId3" Type="http://schemas.openxmlformats.org/officeDocument/2006/relationships/image" Target="../media/image5.png"/><Relationship Id="rId7" Type="http://schemas.openxmlformats.org/officeDocument/2006/relationships/hyperlink" Target="mailto:kvicere@ausherman.org" TargetMode="Externa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hyperlink" Target="mailto:cwinpigler@ausherman.org" TargetMode="External"/><Relationship Id="rId5" Type="http://schemas.openxmlformats.org/officeDocument/2006/relationships/hyperlink" Target="mailto:lperkins@ausherman.org" TargetMode="External"/><Relationship Id="rId4" Type="http://schemas.openxmlformats.org/officeDocument/2006/relationships/hyperlink" Target="mailto:ladams@ausherma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kamie@frederickcountygives.org" TargetMode="External"/><Relationship Id="rId7"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6" Type="http://schemas.openxmlformats.org/officeDocument/2006/relationships/hyperlink" Target="https://www.grantinterface.com/Home/Logon?urlkey=frederickcounty&amp;" TargetMode="External"/><Relationship Id="rId5" Type="http://schemas.openxmlformats.org/officeDocument/2006/relationships/hyperlink" Target="https://www.frederickcountygives.org/Grants" TargetMode="External"/><Relationship Id="rId4" Type="http://schemas.openxmlformats.org/officeDocument/2006/relationships/hyperlink" Target="mailto:d.fulchiron@frederickcountygive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lpaulet@cityoffrederickmd.gov" TargetMode="External"/><Relationship Id="rId7" Type="http://schemas.openxmlformats.org/officeDocument/2006/relationships/hyperlink" Target="https://gcc02.safelinks.protection.outlook.com/?url=https%3A%2F%2Fwww.cityoffrederickmd.gov%2FFormCenter%2FMayors-Office-30%2FCOMMUNITY-PROMOTION-GRANT-83&amp;data=05%7C01%7Clpaulet%40cityoffrederickmd.gov%7C3791656d9ed94140d9ba08dac3527232%7Cc379f8550dee4b099f890cee3aa7f761%7C0%7C0%7C638037056314671164%7CUnknown%7CTWFpbGZsb3d8eyJWIjoiMC4wLjAwMDAiLCJQIjoiV2luMzIiLCJBTiI6Ik1haWwiLCJXVCI6Mn0%3D%7C1000%7C%7C%7C&amp;sdata=iyiOY2m0Gx%2BO0kKWaMmmG9k1BbzwPneTGAqxK2yYcxw%3D&amp;reserved=0" TargetMode="External"/><Relationship Id="rId2" Type="http://schemas.openxmlformats.org/officeDocument/2006/relationships/hyperlink" Target="mailto:gsampson@cityoffrederickmd.gov" TargetMode="External"/><Relationship Id="rId1" Type="http://schemas.openxmlformats.org/officeDocument/2006/relationships/slideLayout" Target="../slideLayouts/slideLayout7.xml"/><Relationship Id="rId6" Type="http://schemas.openxmlformats.org/officeDocument/2006/relationships/hyperlink" Target="https://gcc02.safelinks.protection.outlook.com/?url=https%3A%2F%2Fwww.eventbrite.com%2Fe%2Fcommunity-promotions-grant-info-session-january-2023-tickets-465914792687&amp;data=05%7C01%7Clpaulet%40cityoffrederickmd.gov%7C3791656d9ed94140d9ba08dac3527232%7Cc379f8550dee4b099f890cee3aa7f761%7C0%7C0%7C638037056314671164%7CUnknown%7CTWFpbGZsb3d8eyJWIjoiMC4wLjAwMDAiLCJQIjoiV2luMzIiLCJBTiI6Ik1haWwiLCJXVCI6Mn0%3D%7C1000%7C%7C%7C&amp;sdata=9YFChSE78M7CQpQLmn%2Brq8YrK21HFZwblZK5mao%2BhXg%3D&amp;reserved=0" TargetMode="External"/><Relationship Id="rId5" Type="http://schemas.openxmlformats.org/officeDocument/2006/relationships/hyperlink" Target="https://gcc02.safelinks.protection.outlook.com/?url=https%3A%2F%2Fwww.eventbrite.com%2Fe%2Fcommunity-promotions-grant-info-session-tickets-465886979497&amp;data=05%7C01%7Clpaulet%40cityoffrederickmd.gov%7C3791656d9ed94140d9ba08dac3527232%7Cc379f8550dee4b099f890cee3aa7f761%7C0%7C0%7C638037056314671164%7CUnknown%7CTWFpbGZsb3d8eyJWIjoiMC4wLjAwMDAiLCJQIjoiV2luMzIiLCJBTiI6Ik1haWwiLCJXVCI6Mn0%3D%7C1000%7C%7C%7C&amp;sdata=ioJKhzwbO9Q8q0GLgY0ASK9fkpHla4IqoiyKMXCaKCA%3D&amp;reserved=0" TargetMode="External"/><Relationship Id="rId4" Type="http://schemas.openxmlformats.org/officeDocument/2006/relationships/hyperlink" Target="https://gcc02.safelinks.protection.outlook.com/?url=https%3A%2F%2Fwww.cityoffrederickmd.gov%2FDocumentCenter%2FView%2F20939%2FFY-24-CPG-Grant-Presentation&amp;data=05%7C01%7Clpaulet%40cityoffrederickmd.gov%7C3791656d9ed94140d9ba08dac3527232%7Cc379f8550dee4b099f890cee3aa7f761%7C0%7C0%7C638037056314671164%7CUnknown%7CTWFpbGZsb3d8eyJWIjoiMC4wLjAwMDAiLCJQIjoiV2luMzIiLCJBTiI6Ik1haWwiLCJXVCI6Mn0%3D%7C1000%7C%7C%7C&amp;sdata=4YQHV38oFjnkuSh9jAW5QAaNPWXT6FeZuuDE8LMn9Gw%3D&amp;reserved=0" TargetMode="Externa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8.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delaplainefoundation.org/apply-for-funding/"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g"/><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hyperlink" Target="https://www.thekahlertfoundation.or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ED483A-4CB5-07BD-6E25-B53F2B132A28}"/>
              </a:ext>
            </a:extLst>
          </p:cNvPr>
          <p:cNvSpPr>
            <a:spLocks noGrp="1"/>
          </p:cNvSpPr>
          <p:nvPr>
            <p:ph type="ctrTitle"/>
          </p:nvPr>
        </p:nvSpPr>
        <p:spPr>
          <a:xfrm>
            <a:off x="1100669" y="1111086"/>
            <a:ext cx="7690104" cy="2623885"/>
          </a:xfrm>
        </p:spPr>
        <p:txBody>
          <a:bodyPr anchor="ctr">
            <a:normAutofit/>
          </a:bodyPr>
          <a:lstStyle/>
          <a:p>
            <a:pPr algn="l"/>
            <a:r>
              <a:rPr lang="en-US" sz="6600">
                <a:solidFill>
                  <a:srgbClr val="FFFFFF"/>
                </a:solidFill>
              </a:rPr>
              <a:t>Meet the Funders</a:t>
            </a:r>
          </a:p>
        </p:txBody>
      </p:sp>
      <p:sp>
        <p:nvSpPr>
          <p:cNvPr id="20" name="Rectangle 13">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1CCF10A-5A33-3ED7-F2B4-C569C1735ECC}"/>
              </a:ext>
            </a:extLst>
          </p:cNvPr>
          <p:cNvSpPr>
            <a:spLocks noGrp="1"/>
          </p:cNvSpPr>
          <p:nvPr>
            <p:ph type="subTitle" idx="1"/>
          </p:nvPr>
        </p:nvSpPr>
        <p:spPr>
          <a:xfrm>
            <a:off x="1079499" y="4843002"/>
            <a:ext cx="10012680" cy="1234345"/>
          </a:xfrm>
        </p:spPr>
        <p:txBody>
          <a:bodyPr anchor="ctr">
            <a:normAutofit/>
          </a:bodyPr>
          <a:lstStyle/>
          <a:p>
            <a:pPr algn="l"/>
            <a:r>
              <a:rPr lang="en-US" sz="2600" dirty="0">
                <a:solidFill>
                  <a:srgbClr val="1B1B1B"/>
                </a:solidFill>
              </a:rPr>
              <a:t>November 18, 2022</a:t>
            </a:r>
          </a:p>
          <a:p>
            <a:pPr algn="l"/>
            <a:r>
              <a:rPr lang="en-US" sz="2600" dirty="0">
                <a:solidFill>
                  <a:srgbClr val="1B1B1B"/>
                </a:solidFill>
              </a:rPr>
              <a:t>Community Room, C. Burr </a:t>
            </a:r>
            <a:r>
              <a:rPr lang="en-US" sz="2600" dirty="0" err="1">
                <a:solidFill>
                  <a:srgbClr val="1B1B1B"/>
                </a:solidFill>
              </a:rPr>
              <a:t>Artz</a:t>
            </a:r>
            <a:r>
              <a:rPr lang="en-US" sz="2600" dirty="0">
                <a:solidFill>
                  <a:srgbClr val="1B1B1B"/>
                </a:solidFill>
              </a:rPr>
              <a:t> Library</a:t>
            </a:r>
          </a:p>
        </p:txBody>
      </p:sp>
      <p:sp>
        <p:nvSpPr>
          <p:cNvPr id="18" name="Rectangle 1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Users">
            <a:extLst>
              <a:ext uri="{FF2B5EF4-FFF2-40B4-BE49-F238E27FC236}">
                <a16:creationId xmlns:a16="http://schemas.microsoft.com/office/drawing/2014/main" id="{AF7A0034-42EC-8937-CA79-41D476E716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25892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44222E-AF67-E709-4327-B6C69CDF5056}"/>
              </a:ext>
            </a:extLst>
          </p:cNvPr>
          <p:cNvSpPr>
            <a:spLocks noGrp="1"/>
          </p:cNvSpPr>
          <p:nvPr>
            <p:ph sz="half" idx="1"/>
          </p:nvPr>
        </p:nvSpPr>
        <p:spPr>
          <a:xfrm>
            <a:off x="2077149" y="1453392"/>
            <a:ext cx="7751952" cy="4404220"/>
          </a:xfrm>
        </p:spPr>
        <p:txBody>
          <a:bodyPr>
            <a:normAutofit/>
          </a:bodyPr>
          <a:lstStyle/>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Grant requests must be for programs that improve the quality of life for the community and individuals with measurable results.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Grants may be awarded for capital campaigns, special projects or programs, staffing, and general operations.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Grant requests must show a need for the request, its impact, and effectiveness.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Organizations need to demonstrate good leadership, financial stability, and a minimum history of 2 years of existence.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Grants may be for one year or multi-year.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New grantees are required to complete a Letter of Intent prior to being considered for a grant. The review process for new grantees may take 60 days or more.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800" dirty="0">
                <a:latin typeface="Georgia" panose="02040502050405020303" pitchFamily="18" charset="0"/>
                <a:ea typeface="Times New Roman" panose="02020603050405020304" pitchFamily="18" charset="0"/>
                <a:cs typeface="Times New Roman" panose="02020603050405020304" pitchFamily="18" charset="0"/>
              </a:rPr>
              <a:t>While the foundation may make grants for several years to an organization there are no guarantees of funding in perpetuity.</a:t>
            </a:r>
            <a:endParaRPr lang="en-US" dirty="0"/>
          </a:p>
        </p:txBody>
      </p:sp>
      <p:pic>
        <p:nvPicPr>
          <p:cNvPr id="9" name="Picture 8">
            <a:extLst>
              <a:ext uri="{FF2B5EF4-FFF2-40B4-BE49-F238E27FC236}">
                <a16:creationId xmlns:a16="http://schemas.microsoft.com/office/drawing/2014/main" id="{C65317AF-7137-E1AE-425F-53C5ECC5FF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5308" y="478172"/>
            <a:ext cx="2329317" cy="455412"/>
          </a:xfrm>
          <a:prstGeom prst="rect">
            <a:avLst/>
          </a:prstGeom>
          <a:noFill/>
          <a:ln>
            <a:noFill/>
          </a:ln>
        </p:spPr>
      </p:pic>
    </p:spTree>
    <p:extLst>
      <p:ext uri="{BB962C8B-B14F-4D97-AF65-F5344CB8AC3E}">
        <p14:creationId xmlns:p14="http://schemas.microsoft.com/office/powerpoint/2010/main" val="261597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10;&#10;Description automatically generated">
            <a:extLst>
              <a:ext uri="{FF2B5EF4-FFF2-40B4-BE49-F238E27FC236}">
                <a16:creationId xmlns:a16="http://schemas.microsoft.com/office/drawing/2014/main" id="{279E55B4-B1C5-1579-52C2-F68556D1C136}"/>
              </a:ext>
            </a:extLst>
          </p:cNvPr>
          <p:cNvPicPr>
            <a:picLocks noChangeAspect="1"/>
          </p:cNvPicPr>
          <p:nvPr/>
        </p:nvPicPr>
        <p:blipFill>
          <a:blip r:embed="rId2"/>
          <a:stretch>
            <a:fillRect/>
          </a:stretch>
        </p:blipFill>
        <p:spPr>
          <a:xfrm>
            <a:off x="0" y="0"/>
            <a:ext cx="3530599" cy="1985962"/>
          </a:xfrm>
          <a:prstGeom prst="rect">
            <a:avLst/>
          </a:prstGeom>
        </p:spPr>
      </p:pic>
      <p:sp>
        <p:nvSpPr>
          <p:cNvPr id="6" name="TextBox 5">
            <a:extLst>
              <a:ext uri="{FF2B5EF4-FFF2-40B4-BE49-F238E27FC236}">
                <a16:creationId xmlns:a16="http://schemas.microsoft.com/office/drawing/2014/main" id="{7AD1E4AD-1647-80C4-26C2-6F4FCBF0CF1D}"/>
              </a:ext>
            </a:extLst>
          </p:cNvPr>
          <p:cNvSpPr txBox="1"/>
          <p:nvPr/>
        </p:nvSpPr>
        <p:spPr>
          <a:xfrm>
            <a:off x="3214687" y="478184"/>
            <a:ext cx="8477250" cy="1354217"/>
          </a:xfrm>
          <a:prstGeom prst="rect">
            <a:avLst/>
          </a:prstGeom>
          <a:noFill/>
        </p:spPr>
        <p:txBody>
          <a:bodyPr wrap="square" rtlCol="0">
            <a:spAutoFit/>
          </a:bodyPr>
          <a:lstStyle/>
          <a:p>
            <a:r>
              <a:rPr lang="en-US" sz="1600" b="0" i="0" dirty="0">
                <a:effectLst/>
                <a:latin typeface="Georgia" panose="02040502050405020303" pitchFamily="18" charset="0"/>
              </a:rPr>
              <a:t>We envision thriving communities where all people live healthy, dignified lives regardless of means or identity. The Helen J. Serini Foundation supports innovative interventions that remove or address the root causes of systemic barriers to health, safety, shelter and opportunity in the communities where we work and live.</a:t>
            </a:r>
          </a:p>
          <a:p>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F4FAE17C-5F94-AB0E-2C81-5247BAABF3CD}"/>
              </a:ext>
            </a:extLst>
          </p:cNvPr>
          <p:cNvSpPr txBox="1"/>
          <p:nvPr/>
        </p:nvSpPr>
        <p:spPr>
          <a:xfrm>
            <a:off x="536811" y="2228671"/>
            <a:ext cx="11155126" cy="4408899"/>
          </a:xfrm>
          <a:prstGeom prst="rect">
            <a:avLst/>
          </a:prstGeom>
          <a:noFill/>
        </p:spPr>
        <p:txBody>
          <a:bodyPr wrap="square" rtlCol="0">
            <a:spAutoFit/>
          </a:bodyPr>
          <a:lstStyle/>
          <a:p>
            <a:r>
              <a:rPr lang="en-US" b="1" dirty="0">
                <a:latin typeface="Georgia" panose="02040502050405020303" pitchFamily="18" charset="0"/>
              </a:rPr>
              <a:t>Geographic Area of Scope: </a:t>
            </a:r>
            <a:r>
              <a:rPr lang="en-US" dirty="0">
                <a:latin typeface="Georgia" panose="02040502050405020303" pitchFamily="18" charset="0"/>
              </a:rPr>
              <a:t>Frederick County, Baltimore County, Baltimore City, Anne Arundel County, and some statewide work at the advocacy, policy, and research level.</a:t>
            </a:r>
          </a:p>
          <a:p>
            <a:endParaRPr lang="en-US" dirty="0">
              <a:latin typeface="Georgia" panose="02040502050405020303" pitchFamily="18" charset="0"/>
            </a:endParaRPr>
          </a:p>
          <a:p>
            <a:r>
              <a:rPr lang="en-US" b="1" dirty="0">
                <a:latin typeface="Georgia" panose="02040502050405020303" pitchFamily="18" charset="0"/>
              </a:rPr>
              <a:t>Funding Focus: </a:t>
            </a:r>
            <a:r>
              <a:rPr lang="en-US" dirty="0">
                <a:latin typeface="Georgia" panose="02040502050405020303" pitchFamily="18" charset="0"/>
              </a:rPr>
              <a:t>Systems-level navigation and systems change work, specifically as it relates to issues that contribute to cyclical and generational poverty and economic inequities. </a:t>
            </a:r>
          </a:p>
          <a:p>
            <a:endParaRPr lang="en-US" b="1" dirty="0">
              <a:latin typeface="Georgia" panose="02040502050405020303" pitchFamily="18" charset="0"/>
            </a:endParaRPr>
          </a:p>
          <a:p>
            <a:r>
              <a:rPr lang="en-US" b="1" dirty="0">
                <a:latin typeface="Georgia" panose="02040502050405020303" pitchFamily="18" charset="0"/>
              </a:rPr>
              <a:t>Grant Programs:</a:t>
            </a:r>
            <a:r>
              <a:rPr lang="en-US" dirty="0">
                <a:latin typeface="Georgia" panose="02040502050405020303" pitchFamily="18" charset="0"/>
              </a:rPr>
              <a:t> </a:t>
            </a:r>
          </a:p>
          <a:p>
            <a:pPr marL="285750" indent="-285750">
              <a:buFontTx/>
              <a:buChar char="-"/>
            </a:pPr>
            <a:r>
              <a:rPr lang="en-US" b="1" dirty="0">
                <a:latin typeface="Georgia" panose="02040502050405020303" pitchFamily="18" charset="0"/>
              </a:rPr>
              <a:t>Major Grants: </a:t>
            </a:r>
            <a:r>
              <a:rPr lang="en-US" dirty="0">
                <a:latin typeface="Georgia" panose="02040502050405020303" pitchFamily="18" charset="0"/>
              </a:rPr>
              <a:t>$5000+, unrestricted grants (no project or program-specific funding options) open call for Letters of Intent in one grant cycle/year, usually due in early Spring</a:t>
            </a:r>
          </a:p>
          <a:p>
            <a:pPr marL="285750" indent="-285750">
              <a:buFontTx/>
              <a:buChar char="-"/>
            </a:pPr>
            <a:r>
              <a:rPr lang="en-US" b="1" dirty="0">
                <a:latin typeface="Georgia" panose="02040502050405020303" pitchFamily="18" charset="0"/>
              </a:rPr>
              <a:t>Leadership Development Grants: </a:t>
            </a:r>
            <a:r>
              <a:rPr lang="en-US" dirty="0">
                <a:latin typeface="Georgia" panose="02040502050405020303" pitchFamily="18" charset="0"/>
              </a:rPr>
              <a:t>up to $5000 per organization, specifically to support professional development for nonprofit staff/volunteers, rolling basis</a:t>
            </a:r>
          </a:p>
          <a:p>
            <a:pPr marL="285750" indent="-285750">
              <a:buFontTx/>
              <a:buChar char="-"/>
            </a:pPr>
            <a:r>
              <a:rPr lang="en-US" i="1" dirty="0">
                <a:latin typeface="Georgia" panose="02040502050405020303" pitchFamily="18" charset="0"/>
              </a:rPr>
              <a:t>because our grant programs and timelines shift slightly each year, the most up-to-date information on deadlines, priorities, and opportunities will always be on our website at </a:t>
            </a:r>
            <a:r>
              <a:rPr lang="en-US" b="1" dirty="0" err="1">
                <a:latin typeface="Georgia" panose="02040502050405020303" pitchFamily="18" charset="0"/>
              </a:rPr>
              <a:t>www.hjsfoundation.org</a:t>
            </a:r>
            <a:endParaRPr lang="en-US" b="1" dirty="0">
              <a:latin typeface="Georgia" panose="02040502050405020303" pitchFamily="18" charset="0"/>
            </a:endParaRPr>
          </a:p>
          <a:p>
            <a:pPr marL="285750" indent="-285750">
              <a:buFontTx/>
              <a:buChar char="-"/>
            </a:pPr>
            <a:endParaRPr lang="en-US" i="1" dirty="0">
              <a:latin typeface="Georgia" panose="02040502050405020303" pitchFamily="18" charset="0"/>
            </a:endParaRPr>
          </a:p>
          <a:p>
            <a:r>
              <a:rPr lang="en-US" b="1" dirty="0">
                <a:latin typeface="Georgia" panose="02040502050405020303" pitchFamily="18" charset="0"/>
              </a:rPr>
              <a:t>Contact: </a:t>
            </a:r>
            <a:r>
              <a:rPr lang="en-US" dirty="0">
                <a:latin typeface="Georgia" panose="02040502050405020303" pitchFamily="18" charset="0"/>
              </a:rPr>
              <a:t>Kerry McHugh, VP, Program Officer: </a:t>
            </a:r>
            <a:r>
              <a:rPr lang="en-US" dirty="0">
                <a:latin typeface="Georgia" panose="02040502050405020303" pitchFamily="18" charset="0"/>
                <a:hlinkClick r:id="rId3"/>
              </a:rPr>
              <a:t>kmchugh@hjsfoundation.org*</a:t>
            </a:r>
            <a:endParaRPr lang="en-US" dirty="0">
              <a:latin typeface="Georgia" panose="02040502050405020303" pitchFamily="18" charset="0"/>
            </a:endParaRPr>
          </a:p>
          <a:p>
            <a:r>
              <a:rPr lang="en-US" sz="1050" dirty="0">
                <a:latin typeface="Georgia" panose="02040502050405020303" pitchFamily="18" charset="0"/>
              </a:rPr>
              <a:t>     *note that because of our small staff size (just two part-time staff!) we may take a bit to respond, and the weeks leading up to LOI submission deadlines tend to fill up incredibly quickly</a:t>
            </a:r>
          </a:p>
        </p:txBody>
      </p:sp>
    </p:spTree>
    <p:extLst>
      <p:ext uri="{BB962C8B-B14F-4D97-AF65-F5344CB8AC3E}">
        <p14:creationId xmlns:p14="http://schemas.microsoft.com/office/powerpoint/2010/main" val="8333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9A28-155F-376A-466E-7923E485728D}"/>
              </a:ext>
            </a:extLst>
          </p:cNvPr>
          <p:cNvSpPr>
            <a:spLocks noGrp="1"/>
          </p:cNvSpPr>
          <p:nvPr>
            <p:ph type="title"/>
          </p:nvPr>
        </p:nvSpPr>
        <p:spPr/>
        <p:txBody>
          <a:bodyPr/>
          <a:lstStyle/>
          <a:p>
            <a:r>
              <a:rPr lang="en-US" dirty="0"/>
              <a:t>Nonprofit Resources Links</a:t>
            </a:r>
            <a:br>
              <a:rPr lang="en-US" dirty="0"/>
            </a:br>
            <a:r>
              <a:rPr lang="en-US" sz="2000" dirty="0" err="1"/>
              <a:t>Ctrl+Click</a:t>
            </a:r>
            <a:r>
              <a:rPr lang="en-US" sz="2000" dirty="0"/>
              <a:t> to access links</a:t>
            </a:r>
          </a:p>
        </p:txBody>
      </p:sp>
      <p:pic>
        <p:nvPicPr>
          <p:cNvPr id="5" name="Content Placeholder 4">
            <a:hlinkClick r:id="rId2"/>
            <a:extLst>
              <a:ext uri="{FF2B5EF4-FFF2-40B4-BE49-F238E27FC236}">
                <a16:creationId xmlns:a16="http://schemas.microsoft.com/office/drawing/2014/main" id="{F1C697EC-F95C-4500-10A7-03952E289ED4}"/>
              </a:ext>
            </a:extLst>
          </p:cNvPr>
          <p:cNvPicPr>
            <a:picLocks noGrp="1" noChangeAspect="1"/>
          </p:cNvPicPr>
          <p:nvPr>
            <p:ph sz="half" idx="1"/>
          </p:nvPr>
        </p:nvPicPr>
        <p:blipFill>
          <a:blip r:embed="rId3"/>
          <a:stretch>
            <a:fillRect/>
          </a:stretch>
        </p:blipFill>
        <p:spPr>
          <a:xfrm>
            <a:off x="838200" y="1986027"/>
            <a:ext cx="3656257" cy="699259"/>
          </a:xfrm>
          <a:prstGeom prst="rect">
            <a:avLst/>
          </a:prstGeom>
        </p:spPr>
      </p:pic>
      <p:pic>
        <p:nvPicPr>
          <p:cNvPr id="10" name="Content Placeholder 9">
            <a:hlinkClick r:id="rId4"/>
            <a:extLst>
              <a:ext uri="{FF2B5EF4-FFF2-40B4-BE49-F238E27FC236}">
                <a16:creationId xmlns:a16="http://schemas.microsoft.com/office/drawing/2014/main" id="{8872837B-D150-E9AC-03BD-E36FDCC5C583}"/>
              </a:ext>
            </a:extLst>
          </p:cNvPr>
          <p:cNvPicPr>
            <a:picLocks noGrp="1" noChangeAspect="1"/>
          </p:cNvPicPr>
          <p:nvPr>
            <p:ph sz="half" idx="2"/>
          </p:nvPr>
        </p:nvPicPr>
        <p:blipFill>
          <a:blip r:embed="rId5"/>
          <a:stretch>
            <a:fillRect/>
          </a:stretch>
        </p:blipFill>
        <p:spPr>
          <a:xfrm>
            <a:off x="6096000" y="1986027"/>
            <a:ext cx="5172075" cy="885825"/>
          </a:xfrm>
          <a:prstGeom prst="rect">
            <a:avLst/>
          </a:prstGeom>
        </p:spPr>
      </p:pic>
      <p:sp>
        <p:nvSpPr>
          <p:cNvPr id="8" name="TextBox 7">
            <a:extLst>
              <a:ext uri="{FF2B5EF4-FFF2-40B4-BE49-F238E27FC236}">
                <a16:creationId xmlns:a16="http://schemas.microsoft.com/office/drawing/2014/main" id="{7960C0F3-FD40-3D71-212D-32EACC45E910}"/>
              </a:ext>
            </a:extLst>
          </p:cNvPr>
          <p:cNvSpPr txBox="1"/>
          <p:nvPr/>
        </p:nvSpPr>
        <p:spPr>
          <a:xfrm>
            <a:off x="838200" y="2680969"/>
            <a:ext cx="6097554" cy="369332"/>
          </a:xfrm>
          <a:prstGeom prst="rect">
            <a:avLst/>
          </a:prstGeom>
          <a:noFill/>
        </p:spPr>
        <p:txBody>
          <a:bodyPr wrap="square">
            <a:spAutoFit/>
          </a:bodyPr>
          <a:lstStyle/>
          <a:p>
            <a:r>
              <a:rPr lang="en-US" dirty="0"/>
              <a:t>(for software, hardware, and services)</a:t>
            </a:r>
          </a:p>
        </p:txBody>
      </p:sp>
      <p:pic>
        <p:nvPicPr>
          <p:cNvPr id="9" name="Picture 8">
            <a:hlinkClick r:id="rId6"/>
            <a:extLst>
              <a:ext uri="{FF2B5EF4-FFF2-40B4-BE49-F238E27FC236}">
                <a16:creationId xmlns:a16="http://schemas.microsoft.com/office/drawing/2014/main" id="{0C3C0273-5042-3C67-E73D-D3F836A825A9}"/>
              </a:ext>
            </a:extLst>
          </p:cNvPr>
          <p:cNvPicPr>
            <a:picLocks noChangeAspect="1"/>
          </p:cNvPicPr>
          <p:nvPr/>
        </p:nvPicPr>
        <p:blipFill>
          <a:blip r:embed="rId7"/>
          <a:stretch>
            <a:fillRect/>
          </a:stretch>
        </p:blipFill>
        <p:spPr>
          <a:xfrm>
            <a:off x="838200" y="5359736"/>
            <a:ext cx="3086100" cy="1304925"/>
          </a:xfrm>
          <a:prstGeom prst="rect">
            <a:avLst/>
          </a:prstGeom>
        </p:spPr>
      </p:pic>
      <p:sp>
        <p:nvSpPr>
          <p:cNvPr id="12" name="TextBox 11">
            <a:extLst>
              <a:ext uri="{FF2B5EF4-FFF2-40B4-BE49-F238E27FC236}">
                <a16:creationId xmlns:a16="http://schemas.microsoft.com/office/drawing/2014/main" id="{1831C057-F3FE-F745-3900-CDC4BBD43156}"/>
              </a:ext>
            </a:extLst>
          </p:cNvPr>
          <p:cNvSpPr txBox="1"/>
          <p:nvPr/>
        </p:nvSpPr>
        <p:spPr>
          <a:xfrm>
            <a:off x="6337620" y="3004889"/>
            <a:ext cx="5541191" cy="646331"/>
          </a:xfrm>
          <a:prstGeom prst="rect">
            <a:avLst/>
          </a:prstGeom>
          <a:noFill/>
        </p:spPr>
        <p:txBody>
          <a:bodyPr wrap="square">
            <a:spAutoFit/>
          </a:bodyPr>
          <a:lstStyle/>
          <a:p>
            <a:pPr algn="ctr"/>
            <a:r>
              <a:rPr lang="en-US" dirty="0"/>
              <a:t>(Read &amp; Write Reviews of Foundations. Help Colleagues. Get Grants.)</a:t>
            </a:r>
          </a:p>
        </p:txBody>
      </p:sp>
      <p:pic>
        <p:nvPicPr>
          <p:cNvPr id="13" name="Picture 12">
            <a:hlinkClick r:id="rId8"/>
            <a:extLst>
              <a:ext uri="{FF2B5EF4-FFF2-40B4-BE49-F238E27FC236}">
                <a16:creationId xmlns:a16="http://schemas.microsoft.com/office/drawing/2014/main" id="{0CBF5289-D9E7-25ED-A78E-A1AEF2F78B14}"/>
              </a:ext>
            </a:extLst>
          </p:cNvPr>
          <p:cNvPicPr>
            <a:picLocks noChangeAspect="1"/>
          </p:cNvPicPr>
          <p:nvPr/>
        </p:nvPicPr>
        <p:blipFill>
          <a:blip r:embed="rId9"/>
          <a:stretch>
            <a:fillRect/>
          </a:stretch>
        </p:blipFill>
        <p:spPr>
          <a:xfrm>
            <a:off x="6268673" y="3691924"/>
            <a:ext cx="3895725" cy="1171575"/>
          </a:xfrm>
          <a:prstGeom prst="rect">
            <a:avLst/>
          </a:prstGeom>
        </p:spPr>
      </p:pic>
      <p:sp>
        <p:nvSpPr>
          <p:cNvPr id="15" name="TextBox 14">
            <a:extLst>
              <a:ext uri="{FF2B5EF4-FFF2-40B4-BE49-F238E27FC236}">
                <a16:creationId xmlns:a16="http://schemas.microsoft.com/office/drawing/2014/main" id="{E2F4DB73-E805-AC9D-0C8A-B8F9F13E96B0}"/>
              </a:ext>
            </a:extLst>
          </p:cNvPr>
          <p:cNvSpPr txBox="1"/>
          <p:nvPr/>
        </p:nvSpPr>
        <p:spPr>
          <a:xfrm>
            <a:off x="6268673" y="5088869"/>
            <a:ext cx="6094602" cy="923330"/>
          </a:xfrm>
          <a:prstGeom prst="rect">
            <a:avLst/>
          </a:prstGeom>
          <a:noFill/>
        </p:spPr>
        <p:txBody>
          <a:bodyPr wrap="square">
            <a:spAutoFit/>
          </a:bodyPr>
          <a:lstStyle/>
          <a:p>
            <a:r>
              <a:rPr lang="en-US" dirty="0"/>
              <a:t>GuideStar + Foundation Center = Candid</a:t>
            </a:r>
          </a:p>
          <a:p>
            <a:r>
              <a:rPr lang="en-US" dirty="0"/>
              <a:t>Grant Seeker Resource Center/Foundation Directory</a:t>
            </a:r>
          </a:p>
          <a:p>
            <a:r>
              <a:rPr lang="en-US" dirty="0"/>
              <a:t>Seals of Transparency</a:t>
            </a:r>
          </a:p>
        </p:txBody>
      </p:sp>
      <p:pic>
        <p:nvPicPr>
          <p:cNvPr id="16" name="Picture 15">
            <a:hlinkClick r:id="rId10"/>
            <a:extLst>
              <a:ext uri="{FF2B5EF4-FFF2-40B4-BE49-F238E27FC236}">
                <a16:creationId xmlns:a16="http://schemas.microsoft.com/office/drawing/2014/main" id="{24D25D0F-420D-C6B3-0AB6-454C48C03A4A}"/>
              </a:ext>
            </a:extLst>
          </p:cNvPr>
          <p:cNvPicPr>
            <a:picLocks noChangeAspect="1"/>
          </p:cNvPicPr>
          <p:nvPr/>
        </p:nvPicPr>
        <p:blipFill>
          <a:blip r:embed="rId11"/>
          <a:stretch>
            <a:fillRect/>
          </a:stretch>
        </p:blipFill>
        <p:spPr>
          <a:xfrm>
            <a:off x="1155562" y="3279745"/>
            <a:ext cx="2327787" cy="1146734"/>
          </a:xfrm>
          <a:prstGeom prst="rect">
            <a:avLst/>
          </a:prstGeom>
        </p:spPr>
      </p:pic>
      <p:sp>
        <p:nvSpPr>
          <p:cNvPr id="18" name="TextBox 17">
            <a:extLst>
              <a:ext uri="{FF2B5EF4-FFF2-40B4-BE49-F238E27FC236}">
                <a16:creationId xmlns:a16="http://schemas.microsoft.com/office/drawing/2014/main" id="{81668933-69B4-BE67-B6F4-243A10A98B64}"/>
              </a:ext>
            </a:extLst>
          </p:cNvPr>
          <p:cNvSpPr txBox="1"/>
          <p:nvPr/>
        </p:nvSpPr>
        <p:spPr>
          <a:xfrm>
            <a:off x="1155562" y="4523775"/>
            <a:ext cx="3665989" cy="369332"/>
          </a:xfrm>
          <a:prstGeom prst="rect">
            <a:avLst/>
          </a:prstGeom>
          <a:noFill/>
        </p:spPr>
        <p:txBody>
          <a:bodyPr wrap="square" rtlCol="0">
            <a:spAutoFit/>
          </a:bodyPr>
          <a:lstStyle/>
          <a:p>
            <a:r>
              <a:rPr lang="en-US" dirty="0"/>
              <a:t>(Grant Seekers Resource Center)</a:t>
            </a:r>
          </a:p>
        </p:txBody>
      </p:sp>
    </p:spTree>
    <p:extLst>
      <p:ext uri="{BB962C8B-B14F-4D97-AF65-F5344CB8AC3E}">
        <p14:creationId xmlns:p14="http://schemas.microsoft.com/office/powerpoint/2010/main" val="193941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ed pin is pinned on a calendar date">
            <a:extLst>
              <a:ext uri="{FF2B5EF4-FFF2-40B4-BE49-F238E27FC236}">
                <a16:creationId xmlns:a16="http://schemas.microsoft.com/office/drawing/2014/main" id="{DF984956-C0D0-F753-FC60-A4E066C90E1C}"/>
              </a:ext>
            </a:extLst>
          </p:cNvPr>
          <p:cNvPicPr>
            <a:picLocks noChangeAspect="1"/>
          </p:cNvPicPr>
          <p:nvPr/>
        </p:nvPicPr>
        <p:blipFill rotWithShape="1">
          <a:blip r:embed="rId2">
            <a:extLst>
              <a:ext uri="{28A0092B-C50C-407E-A947-70E740481C1C}">
                <a14:useLocalDpi xmlns:a14="http://schemas.microsoft.com/office/drawing/2010/main" val="0"/>
              </a:ext>
            </a:extLst>
          </a:blip>
          <a:srcRect l="41367"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id="{33380340-267F-AEB7-F9AB-FFCDAA95F906}"/>
              </a:ext>
            </a:extLst>
          </p:cNvPr>
          <p:cNvSpPr txBox="1"/>
          <p:nvPr/>
        </p:nvSpPr>
        <p:spPr>
          <a:xfrm>
            <a:off x="6545271" y="1770968"/>
            <a:ext cx="5646709" cy="3883211"/>
          </a:xfrm>
          <a:prstGeom prst="rect">
            <a:avLst/>
          </a:prstGeom>
        </p:spPr>
        <p:txBody>
          <a:bodyPr vert="horz" lIns="91440" tIns="45720" rIns="91440" bIns="45720" rtlCol="0" anchor="t">
            <a:normAutofit/>
          </a:bodyPr>
          <a:lstStyle/>
          <a:p>
            <a:pPr defTabSz="914400">
              <a:lnSpc>
                <a:spcPct val="90000"/>
              </a:lnSpc>
              <a:spcAft>
                <a:spcPts val="600"/>
              </a:spcAft>
            </a:pPr>
            <a:r>
              <a:rPr lang="en-US" sz="4400" b="1" dirty="0"/>
              <a:t>Upcoming Events</a:t>
            </a:r>
          </a:p>
          <a:p>
            <a:pPr marL="285750" indent="-228600" defTabSz="914400">
              <a:lnSpc>
                <a:spcPct val="90000"/>
              </a:lnSpc>
              <a:spcAft>
                <a:spcPts val="600"/>
              </a:spcAft>
              <a:buFont typeface="Arial" panose="020B0604020202020204" pitchFamily="34" charset="0"/>
              <a:buChar char="•"/>
            </a:pPr>
            <a:r>
              <a:rPr lang="en-US" dirty="0"/>
              <a:t>Funders </a:t>
            </a:r>
            <a:r>
              <a:rPr lang="en-US" dirty="0">
                <a:hlinkClick r:id="rId3"/>
              </a:rPr>
              <a:t>Data Report </a:t>
            </a:r>
            <a:r>
              <a:rPr lang="en-US" dirty="0"/>
              <a:t>to the Nonprofit Community</a:t>
            </a:r>
          </a:p>
          <a:p>
            <a:pPr marL="57150" defTabSz="914400">
              <a:lnSpc>
                <a:spcPct val="90000"/>
              </a:lnSpc>
              <a:spcAft>
                <a:spcPts val="600"/>
              </a:spcAft>
            </a:pPr>
            <a:r>
              <a:rPr lang="da-DK" dirty="0"/>
              <a:t>                       </a:t>
            </a:r>
            <a:r>
              <a:rPr lang="da-DK" i="1" dirty="0"/>
              <a:t>December 7 @ 10A via Zoom </a:t>
            </a:r>
            <a:endParaRPr lang="en-US" i="1" dirty="0"/>
          </a:p>
          <a:p>
            <a:pPr marL="57150" defTabSz="914400">
              <a:lnSpc>
                <a:spcPct val="90000"/>
              </a:lnSpc>
              <a:spcAft>
                <a:spcPts val="600"/>
              </a:spcAft>
            </a:pPr>
            <a:endParaRPr lang="en-US" dirty="0"/>
          </a:p>
          <a:p>
            <a:pPr marL="285750" indent="-228600" defTabSz="914400">
              <a:lnSpc>
                <a:spcPct val="90000"/>
              </a:lnSpc>
              <a:spcAft>
                <a:spcPts val="600"/>
              </a:spcAft>
              <a:buFont typeface="Arial" panose="020B0604020202020204" pitchFamily="34" charset="0"/>
              <a:buChar char="•"/>
            </a:pPr>
            <a:r>
              <a:rPr lang="en-US" dirty="0"/>
              <a:t>2023 </a:t>
            </a:r>
            <a:r>
              <a:rPr lang="en-US" dirty="0">
                <a:hlinkClick r:id="rId4"/>
              </a:rPr>
              <a:t>Nonprofit Summit</a:t>
            </a:r>
            <a:endParaRPr lang="en-US" dirty="0"/>
          </a:p>
          <a:p>
            <a:pPr marL="57150" defTabSz="914400">
              <a:lnSpc>
                <a:spcPct val="90000"/>
              </a:lnSpc>
              <a:spcAft>
                <a:spcPts val="600"/>
              </a:spcAft>
            </a:pPr>
            <a:r>
              <a:rPr lang="en-US" i="1" dirty="0"/>
              <a:t>                                TBD In April</a:t>
            </a:r>
            <a:endParaRPr lang="en-US" dirty="0"/>
          </a:p>
          <a:p>
            <a:pPr marL="285750" indent="-228600" defTabSz="914400">
              <a:lnSpc>
                <a:spcPct val="90000"/>
              </a:lnSpc>
              <a:spcAft>
                <a:spcPts val="600"/>
              </a:spcAft>
              <a:buFont typeface="Arial" panose="020B0604020202020204" pitchFamily="34" charset="0"/>
              <a:buChar char="•"/>
            </a:pPr>
            <a:endParaRPr lang="en-US" dirty="0"/>
          </a:p>
          <a:p>
            <a:pPr marL="285750" indent="-228600" defTabSz="914400">
              <a:lnSpc>
                <a:spcPct val="90000"/>
              </a:lnSpc>
              <a:spcAft>
                <a:spcPts val="600"/>
              </a:spcAft>
              <a:buFont typeface="Arial" panose="020B0604020202020204" pitchFamily="34" charset="0"/>
              <a:buChar char="•"/>
            </a:pPr>
            <a:r>
              <a:rPr lang="en-US" dirty="0">
                <a:hlinkClick r:id="rId5"/>
              </a:rPr>
              <a:t>Lattes with Lori </a:t>
            </a:r>
            <a:r>
              <a:rPr lang="en-US" dirty="0"/>
              <a:t>@  Dublin Roaster </a:t>
            </a:r>
          </a:p>
          <a:p>
            <a:pPr marL="514350" lvl="1" defTabSz="914400">
              <a:lnSpc>
                <a:spcPct val="90000"/>
              </a:lnSpc>
              <a:spcAft>
                <a:spcPts val="600"/>
              </a:spcAft>
            </a:pPr>
            <a:r>
              <a:rPr lang="en-US" i="1" dirty="0"/>
              <a:t>         3 times/year 2023 dates TBD</a:t>
            </a:r>
          </a:p>
          <a:p>
            <a:pPr marL="514350" lvl="1" defTabSz="914400">
              <a:lnSpc>
                <a:spcPct val="90000"/>
              </a:lnSpc>
              <a:spcAft>
                <a:spcPts val="600"/>
              </a:spcAft>
            </a:pPr>
            <a:endParaRPr lang="en-US" i="1" dirty="0"/>
          </a:p>
          <a:p>
            <a:pPr marL="514350" lvl="1" defTabSz="914400">
              <a:lnSpc>
                <a:spcPct val="90000"/>
              </a:lnSpc>
              <a:spcAft>
                <a:spcPts val="600"/>
              </a:spcAft>
            </a:pPr>
            <a:endParaRPr lang="en-US" i="1" dirty="0"/>
          </a:p>
          <a:p>
            <a:pPr marL="514350" lvl="1" defTabSz="914400">
              <a:lnSpc>
                <a:spcPct val="90000"/>
              </a:lnSpc>
              <a:spcAft>
                <a:spcPts val="600"/>
              </a:spcAft>
            </a:pPr>
            <a:endParaRPr lang="en-US" i="1" dirty="0"/>
          </a:p>
          <a:p>
            <a:pPr marL="514350" lvl="1" defTabSz="914400">
              <a:lnSpc>
                <a:spcPct val="90000"/>
              </a:lnSpc>
              <a:spcAft>
                <a:spcPts val="600"/>
              </a:spcAft>
            </a:pPr>
            <a:endParaRPr lang="en-US" i="1" dirty="0"/>
          </a:p>
        </p:txBody>
      </p:sp>
    </p:spTree>
    <p:extLst>
      <p:ext uri="{BB962C8B-B14F-4D97-AF65-F5344CB8AC3E}">
        <p14:creationId xmlns:p14="http://schemas.microsoft.com/office/powerpoint/2010/main" val="209302106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7699B-F477-D645-2421-5C0BD72E3DDC}"/>
              </a:ext>
            </a:extLst>
          </p:cNvPr>
          <p:cNvSpPr txBox="1"/>
          <p:nvPr/>
        </p:nvSpPr>
        <p:spPr>
          <a:xfrm>
            <a:off x="7464614" y="1783959"/>
            <a:ext cx="4087306" cy="2670595"/>
          </a:xfrm>
          <a:prstGeom prst="rect">
            <a:avLst/>
          </a:prstGeom>
        </p:spPr>
        <p:txBody>
          <a:bodyPr vert="horz" lIns="91440" tIns="45720" rIns="91440" bIns="45720" rtlCol="0" anchor="b">
            <a:normAutofit/>
          </a:bodyPr>
          <a:lstStyle/>
          <a:p>
            <a:pPr marL="0" marR="0" defTabSz="914400">
              <a:lnSpc>
                <a:spcPct val="90000"/>
              </a:lnSpc>
              <a:spcBef>
                <a:spcPct val="0"/>
              </a:spcBef>
              <a:spcAft>
                <a:spcPts val="800"/>
              </a:spcAft>
            </a:pPr>
            <a:endParaRPr lang="en-US" sz="2200" b="1" dirty="0">
              <a:latin typeface="+mj-lt"/>
              <a:ea typeface="+mj-ea"/>
              <a:cs typeface="+mj-cs"/>
            </a:endParaRPr>
          </a:p>
          <a:p>
            <a:pPr marL="0" marR="0" defTabSz="914400">
              <a:lnSpc>
                <a:spcPct val="90000"/>
              </a:lnSpc>
              <a:spcBef>
                <a:spcPct val="0"/>
              </a:spcBef>
              <a:spcAft>
                <a:spcPts val="800"/>
              </a:spcAft>
            </a:pPr>
            <a:endParaRPr lang="en-US" sz="2200" b="1" dirty="0">
              <a:latin typeface="+mj-lt"/>
              <a:ea typeface="+mj-ea"/>
              <a:cs typeface="+mj-cs"/>
            </a:endParaRPr>
          </a:p>
          <a:p>
            <a:pPr marL="0" marR="0" algn="ctr" defTabSz="914400">
              <a:lnSpc>
                <a:spcPct val="90000"/>
              </a:lnSpc>
              <a:spcBef>
                <a:spcPct val="0"/>
              </a:spcBef>
              <a:spcAft>
                <a:spcPts val="800"/>
              </a:spcAft>
            </a:pPr>
            <a:r>
              <a:rPr lang="en-US" sz="8800" b="1" dirty="0">
                <a:latin typeface="+mj-lt"/>
                <a:ea typeface="+mj-ea"/>
                <a:cs typeface="+mj-cs"/>
              </a:rPr>
              <a:t>Q &amp; A</a:t>
            </a:r>
          </a:p>
          <a:p>
            <a:pPr marL="0" marR="0" defTabSz="914400">
              <a:lnSpc>
                <a:spcPct val="90000"/>
              </a:lnSpc>
              <a:spcBef>
                <a:spcPct val="0"/>
              </a:spcBef>
              <a:spcAft>
                <a:spcPts val="800"/>
              </a:spcAft>
            </a:pPr>
            <a:endParaRPr lang="en-US" sz="2200" b="1" dirty="0">
              <a:latin typeface="+mj-lt"/>
              <a:ea typeface="+mj-ea"/>
              <a:cs typeface="+mj-cs"/>
            </a:endParaRPr>
          </a:p>
          <a:p>
            <a:pPr marL="0" marR="0" defTabSz="914400">
              <a:lnSpc>
                <a:spcPct val="90000"/>
              </a:lnSpc>
              <a:spcBef>
                <a:spcPct val="0"/>
              </a:spcBef>
              <a:spcAft>
                <a:spcPts val="800"/>
              </a:spcAft>
            </a:pPr>
            <a:endParaRPr lang="en-US" sz="2200" b="1" dirty="0">
              <a:latin typeface="+mj-lt"/>
              <a:ea typeface="+mj-ea"/>
              <a:cs typeface="+mj-cs"/>
            </a:endParaRPr>
          </a:p>
          <a:p>
            <a:pPr marL="0" marR="0" defTabSz="914400">
              <a:lnSpc>
                <a:spcPct val="90000"/>
              </a:lnSpc>
              <a:spcBef>
                <a:spcPct val="0"/>
              </a:spcBef>
              <a:spcAft>
                <a:spcPts val="800"/>
              </a:spcAft>
            </a:pPr>
            <a:endParaRPr lang="en-US" sz="2200" b="1" dirty="0">
              <a:latin typeface="+mj-lt"/>
              <a:ea typeface="+mj-ea"/>
              <a:cs typeface="+mj-cs"/>
            </a:endParaRPr>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descr="Yellow and blue symbols">
            <a:extLst>
              <a:ext uri="{FF2B5EF4-FFF2-40B4-BE49-F238E27FC236}">
                <a16:creationId xmlns:a16="http://schemas.microsoft.com/office/drawing/2014/main" id="{87E17A80-8272-B721-B334-7254C3882B16}"/>
              </a:ext>
            </a:extLst>
          </p:cNvPr>
          <p:cNvPicPr>
            <a:picLocks noChangeAspect="1"/>
          </p:cNvPicPr>
          <p:nvPr/>
        </p:nvPicPr>
        <p:blipFill rotWithShape="1">
          <a:blip r:embed="rId2"/>
          <a:srcRect l="8241" r="133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FA5F8804-DD86-5FBD-07EA-F86D36228C89}"/>
              </a:ext>
            </a:extLst>
          </p:cNvPr>
          <p:cNvSpPr txBox="1"/>
          <p:nvPr/>
        </p:nvSpPr>
        <p:spPr>
          <a:xfrm>
            <a:off x="7188052" y="3952256"/>
            <a:ext cx="6094602" cy="590931"/>
          </a:xfrm>
          <a:prstGeom prst="rect">
            <a:avLst/>
          </a:prstGeom>
          <a:noFill/>
        </p:spPr>
        <p:txBody>
          <a:bodyPr wrap="square">
            <a:spAutoFit/>
          </a:bodyPr>
          <a:lstStyle/>
          <a:p>
            <a:pPr defTabSz="914400">
              <a:lnSpc>
                <a:spcPct val="90000"/>
              </a:lnSpc>
              <a:spcBef>
                <a:spcPct val="0"/>
              </a:spcBef>
              <a:spcAft>
                <a:spcPts val="800"/>
              </a:spcAft>
            </a:pPr>
            <a:r>
              <a:rPr lang="en-US" sz="3600" i="1" dirty="0">
                <a:latin typeface="+mj-lt"/>
                <a:ea typeface="+mj-ea"/>
                <a:cs typeface="+mj-cs"/>
              </a:rPr>
              <a:t>Thank You for Attending!</a:t>
            </a:r>
            <a:endParaRPr lang="en-US" sz="3600" i="1" dirty="0">
              <a:effectLst/>
              <a:latin typeface="+mj-lt"/>
              <a:ea typeface="+mj-ea"/>
              <a:cs typeface="+mj-cs"/>
            </a:endParaRPr>
          </a:p>
        </p:txBody>
      </p:sp>
    </p:spTree>
    <p:extLst>
      <p:ext uri="{BB962C8B-B14F-4D97-AF65-F5344CB8AC3E}">
        <p14:creationId xmlns:p14="http://schemas.microsoft.com/office/powerpoint/2010/main" val="21828883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8149" y="234874"/>
            <a:ext cx="1223122" cy="149321"/>
          </a:xfrm>
          <a:prstGeom prst="rect">
            <a:avLst/>
          </a:prstGeom>
        </p:spPr>
        <p:txBody>
          <a:bodyPr vert="horz" wrap="square" lIns="0" tIns="13447" rIns="0" bIns="0" rtlCol="0">
            <a:spAutoFit/>
          </a:bodyPr>
          <a:lstStyle/>
          <a:p>
            <a:pPr marL="11206">
              <a:spcBef>
                <a:spcPts val="106"/>
              </a:spcBef>
            </a:pPr>
            <a:r>
              <a:rPr lang="en-US" sz="882" b="1" dirty="0">
                <a:latin typeface="Calibri"/>
                <a:cs typeface="Calibri"/>
              </a:rPr>
              <a:t>Funding</a:t>
            </a:r>
            <a:r>
              <a:rPr lang="en-US" sz="882" b="1" spc="26" dirty="0">
                <a:latin typeface="Calibri"/>
                <a:cs typeface="Calibri"/>
              </a:rPr>
              <a:t> </a:t>
            </a:r>
            <a:r>
              <a:rPr lang="en-US" sz="882" b="1" dirty="0">
                <a:latin typeface="Calibri"/>
                <a:cs typeface="Calibri"/>
              </a:rPr>
              <a:t>Areas</a:t>
            </a:r>
            <a:r>
              <a:rPr lang="en-US" sz="882" b="1" spc="40" dirty="0">
                <a:latin typeface="Calibri"/>
                <a:cs typeface="Calibri"/>
              </a:rPr>
              <a:t> </a:t>
            </a:r>
            <a:r>
              <a:rPr lang="en-US" sz="882" b="1" dirty="0">
                <a:latin typeface="Calibri"/>
                <a:cs typeface="Calibri"/>
              </a:rPr>
              <a:t>of</a:t>
            </a:r>
            <a:r>
              <a:rPr lang="en-US" sz="882" b="1" spc="35" dirty="0">
                <a:latin typeface="Calibri"/>
                <a:cs typeface="Calibri"/>
              </a:rPr>
              <a:t> </a:t>
            </a:r>
            <a:r>
              <a:rPr lang="en-US" sz="882" b="1" spc="-9" dirty="0">
                <a:latin typeface="Calibri"/>
                <a:cs typeface="Calibri"/>
              </a:rPr>
              <a:t>Interest</a:t>
            </a:r>
            <a:endParaRPr lang="en-US" sz="882"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229439289"/>
              </p:ext>
            </p:extLst>
          </p:nvPr>
        </p:nvGraphicFramePr>
        <p:xfrm>
          <a:off x="643217" y="700088"/>
          <a:ext cx="10074090" cy="5857563"/>
        </p:xfrm>
        <a:graphic>
          <a:graphicData uri="http://schemas.openxmlformats.org/drawingml/2006/table">
            <a:tbl>
              <a:tblPr firstRow="1" bandRow="1">
                <a:tableStyleId>{2D5ABB26-0587-4C30-8999-92F81FD0307C}</a:tableStyleId>
              </a:tblPr>
              <a:tblGrid>
                <a:gridCol w="1649988">
                  <a:extLst>
                    <a:ext uri="{9D8B030D-6E8A-4147-A177-3AD203B41FA5}">
                      <a16:colId xmlns:a16="http://schemas.microsoft.com/office/drawing/2014/main" val="20000"/>
                    </a:ext>
                  </a:extLst>
                </a:gridCol>
                <a:gridCol w="1203444">
                  <a:extLst>
                    <a:ext uri="{9D8B030D-6E8A-4147-A177-3AD203B41FA5}">
                      <a16:colId xmlns:a16="http://schemas.microsoft.com/office/drawing/2014/main" val="20001"/>
                    </a:ext>
                  </a:extLst>
                </a:gridCol>
                <a:gridCol w="1203443">
                  <a:extLst>
                    <a:ext uri="{9D8B030D-6E8A-4147-A177-3AD203B41FA5}">
                      <a16:colId xmlns:a16="http://schemas.microsoft.com/office/drawing/2014/main" val="20002"/>
                    </a:ext>
                  </a:extLst>
                </a:gridCol>
                <a:gridCol w="1203443">
                  <a:extLst>
                    <a:ext uri="{9D8B030D-6E8A-4147-A177-3AD203B41FA5}">
                      <a16:colId xmlns:a16="http://schemas.microsoft.com/office/drawing/2014/main" val="20003"/>
                    </a:ext>
                  </a:extLst>
                </a:gridCol>
                <a:gridCol w="1203443">
                  <a:extLst>
                    <a:ext uri="{9D8B030D-6E8A-4147-A177-3AD203B41FA5}">
                      <a16:colId xmlns:a16="http://schemas.microsoft.com/office/drawing/2014/main" val="20004"/>
                    </a:ext>
                  </a:extLst>
                </a:gridCol>
                <a:gridCol w="1203443">
                  <a:extLst>
                    <a:ext uri="{9D8B030D-6E8A-4147-A177-3AD203B41FA5}">
                      <a16:colId xmlns:a16="http://schemas.microsoft.com/office/drawing/2014/main" val="20005"/>
                    </a:ext>
                  </a:extLst>
                </a:gridCol>
                <a:gridCol w="1203443">
                  <a:extLst>
                    <a:ext uri="{9D8B030D-6E8A-4147-A177-3AD203B41FA5}">
                      <a16:colId xmlns:a16="http://schemas.microsoft.com/office/drawing/2014/main" val="20006"/>
                    </a:ext>
                  </a:extLst>
                </a:gridCol>
                <a:gridCol w="1203443">
                  <a:extLst>
                    <a:ext uri="{9D8B030D-6E8A-4147-A177-3AD203B41FA5}">
                      <a16:colId xmlns:a16="http://schemas.microsoft.com/office/drawing/2014/main" val="20007"/>
                    </a:ext>
                  </a:extLst>
                </a:gridCol>
              </a:tblGrid>
              <a:tr h="638495">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marL="20955">
                        <a:lnSpc>
                          <a:spcPct val="100000"/>
                        </a:lnSpc>
                      </a:pPr>
                      <a:r>
                        <a:rPr sz="800" b="1" dirty="0">
                          <a:solidFill>
                            <a:srgbClr val="2E74B5"/>
                          </a:solidFill>
                          <a:latin typeface="Calibri"/>
                          <a:cs typeface="Calibri"/>
                        </a:rPr>
                        <a:t>Funding</a:t>
                      </a:r>
                      <a:r>
                        <a:rPr sz="800" b="1" spc="125" dirty="0">
                          <a:solidFill>
                            <a:srgbClr val="2E74B5"/>
                          </a:solidFill>
                          <a:latin typeface="Calibri"/>
                          <a:cs typeface="Calibri"/>
                        </a:rPr>
                        <a:t> </a:t>
                      </a:r>
                      <a:r>
                        <a:rPr sz="800" b="1" spc="-10" dirty="0">
                          <a:solidFill>
                            <a:srgbClr val="2E74B5"/>
                          </a:solidFill>
                          <a:latin typeface="Calibri"/>
                          <a:cs typeface="Calibri"/>
                        </a:rPr>
                        <a:t>Areas</a:t>
                      </a:r>
                      <a:endParaRPr sz="8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dirty="0">
                        <a:latin typeface="Times New Roman"/>
                        <a:cs typeface="Times New Roman"/>
                      </a:endParaRPr>
                    </a:p>
                    <a:p>
                      <a:pPr>
                        <a:lnSpc>
                          <a:spcPct val="100000"/>
                        </a:lnSpc>
                        <a:spcBef>
                          <a:spcPts val="45"/>
                        </a:spcBef>
                      </a:pPr>
                      <a:endParaRPr sz="800" dirty="0">
                        <a:latin typeface="Times New Roman"/>
                        <a:cs typeface="Times New Roman"/>
                      </a:endParaRPr>
                    </a:p>
                    <a:p>
                      <a:pPr marL="423545" marR="233045" indent="-177165" algn="ctr">
                        <a:lnSpc>
                          <a:spcPct val="113300"/>
                        </a:lnSpc>
                      </a:pPr>
                      <a:r>
                        <a:rPr sz="800" b="1" dirty="0">
                          <a:solidFill>
                            <a:srgbClr val="FFFFFF"/>
                          </a:solidFill>
                          <a:latin typeface="Calibri"/>
                          <a:cs typeface="Calibri"/>
                        </a:rPr>
                        <a:t>Ausherman</a:t>
                      </a:r>
                      <a:endParaRPr lang="en-US" sz="800" b="1" dirty="0">
                        <a:solidFill>
                          <a:srgbClr val="FFFFFF"/>
                        </a:solidFill>
                        <a:latin typeface="Calibri"/>
                        <a:cs typeface="Calibri"/>
                      </a:endParaRPr>
                    </a:p>
                    <a:p>
                      <a:pPr marL="423545" marR="233045" indent="-177165" algn="ctr">
                        <a:lnSpc>
                          <a:spcPct val="113300"/>
                        </a:lnSpc>
                      </a:pPr>
                      <a:r>
                        <a:rPr sz="800" b="1" spc="-10" dirty="0">
                          <a:solidFill>
                            <a:srgbClr val="FFFFFF"/>
                          </a:solidFill>
                          <a:latin typeface="Calibri"/>
                          <a:cs typeface="Calibri"/>
                        </a:rPr>
                        <a:t>Family</a:t>
                      </a:r>
                      <a:endParaRPr lang="en-US" sz="800" b="1" spc="500" dirty="0">
                        <a:solidFill>
                          <a:srgbClr val="FFFFFF"/>
                        </a:solidFill>
                        <a:latin typeface="Calibri"/>
                        <a:cs typeface="Calibri"/>
                      </a:endParaRPr>
                    </a:p>
                    <a:p>
                      <a:pPr marL="423545" marR="233045" indent="-177165" algn="ctr">
                        <a:lnSpc>
                          <a:spcPct val="113300"/>
                        </a:lnSpc>
                      </a:pPr>
                      <a:r>
                        <a:rPr sz="800" b="1" spc="-10" dirty="0">
                          <a:solidFill>
                            <a:srgbClr val="FFFFFF"/>
                          </a:solidFill>
                          <a:latin typeface="Calibri"/>
                          <a:cs typeface="Calibri"/>
                        </a:rPr>
                        <a:t>Foundation</a:t>
                      </a:r>
                      <a:endParaRPr sz="800" dirty="0">
                        <a:latin typeface="Calibri"/>
                        <a:cs typeface="Calibri"/>
                      </a:endParaRPr>
                    </a:p>
                  </a:txBody>
                  <a:tcPr marL="0" marR="0" marT="0" marB="0" anchor="ctr">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marL="5715" algn="ctr">
                        <a:lnSpc>
                          <a:spcPct val="100000"/>
                        </a:lnSpc>
                      </a:pPr>
                      <a:r>
                        <a:rPr sz="800" b="1" dirty="0">
                          <a:solidFill>
                            <a:srgbClr val="FFFFFF"/>
                          </a:solidFill>
                          <a:latin typeface="Calibri"/>
                          <a:cs typeface="Calibri"/>
                        </a:rPr>
                        <a:t>Delaplaine</a:t>
                      </a:r>
                      <a:r>
                        <a:rPr sz="800" b="1" spc="175" dirty="0">
                          <a:solidFill>
                            <a:srgbClr val="FFFFFF"/>
                          </a:solidFill>
                          <a:latin typeface="Calibri"/>
                          <a:cs typeface="Calibri"/>
                        </a:rPr>
                        <a:t> </a:t>
                      </a:r>
                      <a:r>
                        <a:rPr sz="800" b="1" dirty="0">
                          <a:solidFill>
                            <a:srgbClr val="FFFFFF"/>
                          </a:solidFill>
                          <a:latin typeface="Calibri"/>
                          <a:cs typeface="Calibri"/>
                        </a:rPr>
                        <a:t>Foundation,</a:t>
                      </a:r>
                      <a:r>
                        <a:rPr sz="800" b="1" spc="180" dirty="0">
                          <a:solidFill>
                            <a:srgbClr val="FFFFFF"/>
                          </a:solidFill>
                          <a:latin typeface="Calibri"/>
                          <a:cs typeface="Calibri"/>
                        </a:rPr>
                        <a:t> </a:t>
                      </a:r>
                      <a:r>
                        <a:rPr sz="800" b="1" spc="-20" dirty="0">
                          <a:solidFill>
                            <a:srgbClr val="FFFFFF"/>
                          </a:solidFill>
                          <a:latin typeface="Calibri"/>
                          <a:cs typeface="Calibri"/>
                        </a:rPr>
                        <a:t>Inc.</a:t>
                      </a:r>
                      <a:endParaRPr sz="8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spcBef>
                          <a:spcPts val="25"/>
                        </a:spcBef>
                      </a:pPr>
                      <a:endParaRPr sz="700">
                        <a:latin typeface="Times New Roman"/>
                        <a:cs typeface="Times New Roman"/>
                      </a:endParaRPr>
                    </a:p>
                    <a:p>
                      <a:pPr marL="36195" marR="22225" indent="-635" algn="ctr">
                        <a:lnSpc>
                          <a:spcPct val="113300"/>
                        </a:lnSpc>
                      </a:pPr>
                      <a:r>
                        <a:rPr sz="800" b="1" dirty="0">
                          <a:solidFill>
                            <a:srgbClr val="FFFFFF"/>
                          </a:solidFill>
                          <a:latin typeface="Calibri"/>
                          <a:cs typeface="Calibri"/>
                        </a:rPr>
                        <a:t>Frederick</a:t>
                      </a:r>
                      <a:r>
                        <a:rPr sz="800" b="1" spc="125" dirty="0">
                          <a:solidFill>
                            <a:srgbClr val="FFFFFF"/>
                          </a:solidFill>
                          <a:latin typeface="Calibri"/>
                          <a:cs typeface="Calibri"/>
                        </a:rPr>
                        <a:t> </a:t>
                      </a:r>
                      <a:r>
                        <a:rPr sz="800" b="1" spc="-10" dirty="0">
                          <a:solidFill>
                            <a:srgbClr val="FFFFFF"/>
                          </a:solidFill>
                          <a:latin typeface="Calibri"/>
                          <a:cs typeface="Calibri"/>
                        </a:rPr>
                        <a:t>County</a:t>
                      </a:r>
                      <a:r>
                        <a:rPr sz="800" b="1" dirty="0">
                          <a:solidFill>
                            <a:srgbClr val="FFFFFF"/>
                          </a:solidFill>
                          <a:latin typeface="Calibri"/>
                          <a:cs typeface="Calibri"/>
                        </a:rPr>
                        <a:t> Government</a:t>
                      </a:r>
                      <a:r>
                        <a:rPr sz="800" b="1" spc="175" dirty="0">
                          <a:solidFill>
                            <a:srgbClr val="FFFFFF"/>
                          </a:solidFill>
                          <a:latin typeface="Calibri"/>
                          <a:cs typeface="Calibri"/>
                        </a:rPr>
                        <a:t> </a:t>
                      </a:r>
                      <a:r>
                        <a:rPr sz="800" b="1" spc="-10" dirty="0">
                          <a:solidFill>
                            <a:srgbClr val="FFFFFF"/>
                          </a:solidFill>
                          <a:latin typeface="Calibri"/>
                          <a:cs typeface="Calibri"/>
                        </a:rPr>
                        <a:t>Community</a:t>
                      </a:r>
                      <a:r>
                        <a:rPr sz="800" b="1" dirty="0">
                          <a:solidFill>
                            <a:srgbClr val="FFFFFF"/>
                          </a:solidFill>
                          <a:latin typeface="Calibri"/>
                          <a:cs typeface="Calibri"/>
                        </a:rPr>
                        <a:t> Partnership</a:t>
                      </a:r>
                      <a:r>
                        <a:rPr sz="800" b="1" spc="140" dirty="0">
                          <a:solidFill>
                            <a:srgbClr val="FFFFFF"/>
                          </a:solidFill>
                          <a:latin typeface="Calibri"/>
                          <a:cs typeface="Calibri"/>
                        </a:rPr>
                        <a:t> </a:t>
                      </a:r>
                      <a:r>
                        <a:rPr sz="800" b="1" dirty="0">
                          <a:solidFill>
                            <a:srgbClr val="FFFFFF"/>
                          </a:solidFill>
                          <a:latin typeface="Calibri"/>
                          <a:cs typeface="Calibri"/>
                        </a:rPr>
                        <a:t>Grant</a:t>
                      </a:r>
                      <a:r>
                        <a:rPr sz="800" b="1" spc="130" dirty="0">
                          <a:solidFill>
                            <a:srgbClr val="FFFFFF"/>
                          </a:solidFill>
                          <a:latin typeface="Calibri"/>
                          <a:cs typeface="Calibri"/>
                        </a:rPr>
                        <a:t> </a:t>
                      </a:r>
                      <a:r>
                        <a:rPr sz="800" b="1" spc="-10" dirty="0">
                          <a:solidFill>
                            <a:srgbClr val="FFFFFF"/>
                          </a:solidFill>
                          <a:latin typeface="Calibri"/>
                          <a:cs typeface="Calibri"/>
                        </a:rPr>
                        <a:t>Program</a:t>
                      </a:r>
                      <a:endParaRPr sz="800">
                        <a:latin typeface="Calibri"/>
                        <a:cs typeface="Calibri"/>
                      </a:endParaRPr>
                    </a:p>
                  </a:txBody>
                  <a:tcPr marL="0" marR="0" marT="280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marL="4445" algn="ctr">
                        <a:lnSpc>
                          <a:spcPct val="100000"/>
                        </a:lnSpc>
                      </a:pPr>
                      <a:r>
                        <a:rPr sz="800" b="1" dirty="0">
                          <a:solidFill>
                            <a:srgbClr val="FFFFFF"/>
                          </a:solidFill>
                          <a:latin typeface="Calibri"/>
                          <a:cs typeface="Calibri"/>
                        </a:rPr>
                        <a:t>Helen</a:t>
                      </a:r>
                      <a:r>
                        <a:rPr sz="800" b="1" spc="65" dirty="0">
                          <a:solidFill>
                            <a:srgbClr val="FFFFFF"/>
                          </a:solidFill>
                          <a:latin typeface="Calibri"/>
                          <a:cs typeface="Calibri"/>
                        </a:rPr>
                        <a:t> </a:t>
                      </a:r>
                      <a:r>
                        <a:rPr sz="800" b="1" dirty="0">
                          <a:solidFill>
                            <a:srgbClr val="FFFFFF"/>
                          </a:solidFill>
                          <a:latin typeface="Calibri"/>
                          <a:cs typeface="Calibri"/>
                        </a:rPr>
                        <a:t>J</a:t>
                      </a:r>
                      <a:r>
                        <a:rPr sz="800" b="1" spc="65" dirty="0">
                          <a:solidFill>
                            <a:srgbClr val="FFFFFF"/>
                          </a:solidFill>
                          <a:latin typeface="Calibri"/>
                          <a:cs typeface="Calibri"/>
                        </a:rPr>
                        <a:t> </a:t>
                      </a:r>
                      <a:r>
                        <a:rPr sz="800" b="1" dirty="0">
                          <a:solidFill>
                            <a:srgbClr val="FFFFFF"/>
                          </a:solidFill>
                          <a:latin typeface="Calibri"/>
                          <a:cs typeface="Calibri"/>
                        </a:rPr>
                        <a:t>Serini</a:t>
                      </a:r>
                      <a:r>
                        <a:rPr sz="800" b="1" spc="60" dirty="0">
                          <a:solidFill>
                            <a:srgbClr val="FFFFFF"/>
                          </a:solidFill>
                          <a:latin typeface="Calibri"/>
                          <a:cs typeface="Calibri"/>
                        </a:rPr>
                        <a:t> </a:t>
                      </a:r>
                      <a:r>
                        <a:rPr sz="800" b="1" spc="-10" dirty="0">
                          <a:solidFill>
                            <a:srgbClr val="FFFFFF"/>
                          </a:solidFill>
                          <a:latin typeface="Calibri"/>
                          <a:cs typeface="Calibri"/>
                        </a:rPr>
                        <a:t>Foundation</a:t>
                      </a:r>
                      <a:endParaRPr sz="8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100">
                        <a:latin typeface="Times New Roman"/>
                        <a:cs typeface="Times New Roman"/>
                      </a:endParaRPr>
                    </a:p>
                    <a:p>
                      <a:pPr marL="6350" algn="ctr">
                        <a:lnSpc>
                          <a:spcPct val="100000"/>
                        </a:lnSpc>
                      </a:pPr>
                      <a:r>
                        <a:rPr sz="800" b="1" dirty="0">
                          <a:solidFill>
                            <a:srgbClr val="FFFFFF"/>
                          </a:solidFill>
                          <a:latin typeface="Calibri"/>
                          <a:cs typeface="Calibri"/>
                        </a:rPr>
                        <a:t>Kahlert</a:t>
                      </a:r>
                      <a:r>
                        <a:rPr sz="800" b="1" spc="110" dirty="0">
                          <a:solidFill>
                            <a:srgbClr val="FFFFFF"/>
                          </a:solidFill>
                          <a:latin typeface="Calibri"/>
                          <a:cs typeface="Calibri"/>
                        </a:rPr>
                        <a:t> </a:t>
                      </a:r>
                      <a:r>
                        <a:rPr sz="800" b="1" spc="-10" dirty="0">
                          <a:solidFill>
                            <a:srgbClr val="FFFFFF"/>
                          </a:solidFill>
                          <a:latin typeface="Calibri"/>
                          <a:cs typeface="Calibri"/>
                        </a:rPr>
                        <a:t>Foundation</a:t>
                      </a:r>
                      <a:endParaRPr sz="8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spcBef>
                          <a:spcPts val="25"/>
                        </a:spcBef>
                      </a:pPr>
                      <a:endParaRPr sz="700">
                        <a:latin typeface="Times New Roman"/>
                        <a:cs typeface="Times New Roman"/>
                      </a:endParaRPr>
                    </a:p>
                    <a:p>
                      <a:pPr marL="114300" marR="100965" indent="635" algn="ctr">
                        <a:lnSpc>
                          <a:spcPct val="113300"/>
                        </a:lnSpc>
                      </a:pPr>
                      <a:r>
                        <a:rPr sz="800" b="1" dirty="0">
                          <a:solidFill>
                            <a:srgbClr val="FFFFFF"/>
                          </a:solidFill>
                          <a:latin typeface="Calibri"/>
                          <a:cs typeface="Calibri"/>
                        </a:rPr>
                        <a:t>The</a:t>
                      </a:r>
                      <a:r>
                        <a:rPr sz="800" b="1" spc="60" dirty="0">
                          <a:solidFill>
                            <a:srgbClr val="FFFFFF"/>
                          </a:solidFill>
                          <a:latin typeface="Calibri"/>
                          <a:cs typeface="Calibri"/>
                        </a:rPr>
                        <a:t> </a:t>
                      </a:r>
                      <a:r>
                        <a:rPr sz="800" b="1" spc="-10" dirty="0">
                          <a:solidFill>
                            <a:srgbClr val="FFFFFF"/>
                          </a:solidFill>
                          <a:latin typeface="Calibri"/>
                          <a:cs typeface="Calibri"/>
                        </a:rPr>
                        <a:t>Community</a:t>
                      </a:r>
                      <a:r>
                        <a:rPr sz="800" b="1" dirty="0">
                          <a:solidFill>
                            <a:srgbClr val="FFFFFF"/>
                          </a:solidFill>
                          <a:latin typeface="Calibri"/>
                          <a:cs typeface="Calibri"/>
                        </a:rPr>
                        <a:t> Foundation</a:t>
                      </a:r>
                      <a:r>
                        <a:rPr sz="800" b="1" spc="110" dirty="0">
                          <a:solidFill>
                            <a:srgbClr val="FFFFFF"/>
                          </a:solidFill>
                          <a:latin typeface="Calibri"/>
                          <a:cs typeface="Calibri"/>
                        </a:rPr>
                        <a:t> </a:t>
                      </a:r>
                      <a:r>
                        <a:rPr sz="800" b="1" dirty="0">
                          <a:solidFill>
                            <a:srgbClr val="FFFFFF"/>
                          </a:solidFill>
                          <a:latin typeface="Calibri"/>
                          <a:cs typeface="Calibri"/>
                        </a:rPr>
                        <a:t>of</a:t>
                      </a:r>
                      <a:r>
                        <a:rPr sz="800" b="1" spc="114" dirty="0">
                          <a:solidFill>
                            <a:srgbClr val="FFFFFF"/>
                          </a:solidFill>
                          <a:latin typeface="Calibri"/>
                          <a:cs typeface="Calibri"/>
                        </a:rPr>
                        <a:t> </a:t>
                      </a:r>
                      <a:r>
                        <a:rPr sz="800" b="1" spc="-10" dirty="0">
                          <a:solidFill>
                            <a:srgbClr val="FFFFFF"/>
                          </a:solidFill>
                          <a:latin typeface="Calibri"/>
                          <a:cs typeface="Calibri"/>
                        </a:rPr>
                        <a:t>Frederick</a:t>
                      </a:r>
                      <a:r>
                        <a:rPr sz="800" b="1" spc="500" dirty="0">
                          <a:solidFill>
                            <a:srgbClr val="FFFFFF"/>
                          </a:solidFill>
                          <a:latin typeface="Calibri"/>
                          <a:cs typeface="Calibri"/>
                        </a:rPr>
                        <a:t> </a:t>
                      </a:r>
                      <a:r>
                        <a:rPr sz="800" b="1" spc="-10" dirty="0">
                          <a:solidFill>
                            <a:srgbClr val="FFFFFF"/>
                          </a:solidFill>
                          <a:latin typeface="Calibri"/>
                          <a:cs typeface="Calibri"/>
                        </a:rPr>
                        <a:t>County</a:t>
                      </a:r>
                      <a:endParaRPr sz="800">
                        <a:latin typeface="Calibri"/>
                        <a:cs typeface="Calibri"/>
                      </a:endParaRPr>
                    </a:p>
                  </a:txBody>
                  <a:tcPr marL="0" marR="0" marT="280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tc>
                  <a:txBody>
                    <a:bodyPr/>
                    <a:lstStyle/>
                    <a:p>
                      <a:pPr>
                        <a:lnSpc>
                          <a:spcPct val="100000"/>
                        </a:lnSpc>
                      </a:pPr>
                      <a:endParaRPr sz="800" dirty="0">
                        <a:latin typeface="Times New Roman"/>
                        <a:cs typeface="Times New Roman"/>
                      </a:endParaRPr>
                    </a:p>
                    <a:p>
                      <a:pPr>
                        <a:lnSpc>
                          <a:spcPct val="100000"/>
                        </a:lnSpc>
                        <a:spcBef>
                          <a:spcPts val="45"/>
                        </a:spcBef>
                      </a:pPr>
                      <a:endParaRPr sz="800" dirty="0">
                        <a:latin typeface="Times New Roman"/>
                        <a:cs typeface="Times New Roman"/>
                      </a:endParaRPr>
                    </a:p>
                    <a:p>
                      <a:pPr marL="530225" marR="92075" indent="-425450">
                        <a:lnSpc>
                          <a:spcPct val="113300"/>
                        </a:lnSpc>
                      </a:pPr>
                      <a:r>
                        <a:rPr sz="800" b="1" dirty="0">
                          <a:solidFill>
                            <a:srgbClr val="FFFFFF"/>
                          </a:solidFill>
                          <a:latin typeface="Calibri"/>
                          <a:cs typeface="Calibri"/>
                        </a:rPr>
                        <a:t>United</a:t>
                      </a:r>
                      <a:r>
                        <a:rPr sz="800" b="1" spc="70" dirty="0">
                          <a:solidFill>
                            <a:srgbClr val="FFFFFF"/>
                          </a:solidFill>
                          <a:latin typeface="Calibri"/>
                          <a:cs typeface="Calibri"/>
                        </a:rPr>
                        <a:t> </a:t>
                      </a:r>
                      <a:r>
                        <a:rPr sz="800" b="1" dirty="0">
                          <a:solidFill>
                            <a:srgbClr val="FFFFFF"/>
                          </a:solidFill>
                          <a:latin typeface="Calibri"/>
                          <a:cs typeface="Calibri"/>
                        </a:rPr>
                        <a:t>Way</a:t>
                      </a:r>
                      <a:r>
                        <a:rPr sz="800" b="1" spc="70" dirty="0">
                          <a:solidFill>
                            <a:srgbClr val="FFFFFF"/>
                          </a:solidFill>
                          <a:latin typeface="Calibri"/>
                          <a:cs typeface="Calibri"/>
                        </a:rPr>
                        <a:t> </a:t>
                      </a:r>
                      <a:r>
                        <a:rPr sz="800" b="1" dirty="0">
                          <a:solidFill>
                            <a:srgbClr val="FFFFFF"/>
                          </a:solidFill>
                          <a:latin typeface="Calibri"/>
                          <a:cs typeface="Calibri"/>
                        </a:rPr>
                        <a:t>of</a:t>
                      </a:r>
                      <a:r>
                        <a:rPr sz="800" b="1" spc="70" dirty="0">
                          <a:solidFill>
                            <a:srgbClr val="FFFFFF"/>
                          </a:solidFill>
                          <a:latin typeface="Calibri"/>
                          <a:cs typeface="Calibri"/>
                        </a:rPr>
                        <a:t> </a:t>
                      </a:r>
                      <a:r>
                        <a:rPr sz="800" b="1" spc="-10" dirty="0">
                          <a:solidFill>
                            <a:srgbClr val="FFFFFF"/>
                          </a:solidFill>
                          <a:latin typeface="Calibri"/>
                          <a:cs typeface="Calibri"/>
                        </a:rPr>
                        <a:t>Frederick</a:t>
                      </a:r>
                      <a:r>
                        <a:rPr sz="800" b="1" spc="500" dirty="0">
                          <a:solidFill>
                            <a:srgbClr val="FFFFFF"/>
                          </a:solidFill>
                          <a:latin typeface="Calibri"/>
                          <a:cs typeface="Calibri"/>
                        </a:rPr>
                        <a:t> </a:t>
                      </a:r>
                      <a:r>
                        <a:rPr sz="800" b="1" spc="-10" dirty="0">
                          <a:solidFill>
                            <a:srgbClr val="FFFFFF"/>
                          </a:solidFill>
                          <a:latin typeface="Calibri"/>
                          <a:cs typeface="Calibri"/>
                        </a:rPr>
                        <a:t>County</a:t>
                      </a:r>
                      <a:endParaRPr sz="800" dirty="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2E74B5"/>
                    </a:solidFill>
                  </a:tcPr>
                </a:tc>
                <a:extLst>
                  <a:ext uri="{0D108BD9-81ED-4DB2-BD59-A6C34878D82A}">
                    <a16:rowId xmlns:a16="http://schemas.microsoft.com/office/drawing/2014/main" val="10000"/>
                  </a:ext>
                </a:extLst>
              </a:tr>
              <a:tr h="194015">
                <a:tc>
                  <a:txBody>
                    <a:bodyPr/>
                    <a:lstStyle/>
                    <a:p>
                      <a:pPr marL="20955">
                        <a:lnSpc>
                          <a:spcPct val="100000"/>
                        </a:lnSpc>
                        <a:spcBef>
                          <a:spcPts val="275"/>
                        </a:spcBef>
                      </a:pPr>
                      <a:r>
                        <a:rPr sz="800" spc="-10" dirty="0">
                          <a:solidFill>
                            <a:srgbClr val="2E74B5"/>
                          </a:solidFill>
                          <a:latin typeface="Calibri"/>
                          <a:cs typeface="Calibri"/>
                        </a:rPr>
                        <a:t>Health</a:t>
                      </a:r>
                      <a:endParaRPr sz="800">
                        <a:latin typeface="Calibri"/>
                        <a:cs typeface="Calibri"/>
                      </a:endParaRPr>
                    </a:p>
                  </a:txBody>
                  <a:tcPr marL="0" marR="0" marT="3081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01"/>
                  </a:ext>
                </a:extLst>
              </a:tr>
              <a:tr h="202091">
                <a:tc>
                  <a:txBody>
                    <a:bodyPr/>
                    <a:lstStyle/>
                    <a:p>
                      <a:pPr marL="20955">
                        <a:lnSpc>
                          <a:spcPct val="100000"/>
                        </a:lnSpc>
                        <a:spcBef>
                          <a:spcPts val="190"/>
                        </a:spcBef>
                      </a:pPr>
                      <a:r>
                        <a:rPr sz="800" dirty="0">
                          <a:solidFill>
                            <a:srgbClr val="2E74B5"/>
                          </a:solidFill>
                          <a:latin typeface="Calibri"/>
                          <a:cs typeface="Calibri"/>
                        </a:rPr>
                        <a:t>Human</a:t>
                      </a:r>
                      <a:r>
                        <a:rPr sz="800" spc="105" dirty="0">
                          <a:solidFill>
                            <a:srgbClr val="2E74B5"/>
                          </a:solidFill>
                          <a:latin typeface="Calibri"/>
                          <a:cs typeface="Calibri"/>
                        </a:rPr>
                        <a:t> </a:t>
                      </a:r>
                      <a:r>
                        <a:rPr sz="800" spc="-10" dirty="0">
                          <a:solidFill>
                            <a:srgbClr val="2E74B5"/>
                          </a:solidFill>
                          <a:latin typeface="Calibri"/>
                          <a:cs typeface="Calibri"/>
                        </a:rPr>
                        <a:t>Services</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202091">
                <a:tc>
                  <a:txBody>
                    <a:bodyPr/>
                    <a:lstStyle/>
                    <a:p>
                      <a:pPr marL="20955">
                        <a:lnSpc>
                          <a:spcPct val="100000"/>
                        </a:lnSpc>
                        <a:spcBef>
                          <a:spcPts val="190"/>
                        </a:spcBef>
                      </a:pPr>
                      <a:r>
                        <a:rPr sz="800" dirty="0">
                          <a:solidFill>
                            <a:srgbClr val="2E74B5"/>
                          </a:solidFill>
                          <a:latin typeface="Calibri"/>
                          <a:cs typeface="Calibri"/>
                        </a:rPr>
                        <a:t>Substance</a:t>
                      </a:r>
                      <a:r>
                        <a:rPr sz="800" spc="100" dirty="0">
                          <a:solidFill>
                            <a:srgbClr val="2E74B5"/>
                          </a:solidFill>
                          <a:latin typeface="Calibri"/>
                          <a:cs typeface="Calibri"/>
                        </a:rPr>
                        <a:t> </a:t>
                      </a:r>
                      <a:r>
                        <a:rPr sz="800" dirty="0">
                          <a:solidFill>
                            <a:srgbClr val="2E74B5"/>
                          </a:solidFill>
                          <a:latin typeface="Calibri"/>
                          <a:cs typeface="Calibri"/>
                        </a:rPr>
                        <a:t>Use</a:t>
                      </a:r>
                      <a:r>
                        <a:rPr sz="800" spc="95" dirty="0">
                          <a:solidFill>
                            <a:srgbClr val="2E74B5"/>
                          </a:solidFill>
                          <a:latin typeface="Calibri"/>
                          <a:cs typeface="Calibri"/>
                        </a:rPr>
                        <a:t> </a:t>
                      </a:r>
                      <a:r>
                        <a:rPr sz="800" spc="-10" dirty="0">
                          <a:solidFill>
                            <a:srgbClr val="2E74B5"/>
                          </a:solidFill>
                          <a:latin typeface="Calibri"/>
                          <a:cs typeface="Calibri"/>
                        </a:rPr>
                        <a:t>Disorder</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03"/>
                  </a:ext>
                </a:extLst>
              </a:tr>
              <a:tr h="202091">
                <a:tc>
                  <a:txBody>
                    <a:bodyPr/>
                    <a:lstStyle/>
                    <a:p>
                      <a:pPr marL="20955">
                        <a:lnSpc>
                          <a:spcPct val="100000"/>
                        </a:lnSpc>
                        <a:spcBef>
                          <a:spcPts val="190"/>
                        </a:spcBef>
                      </a:pPr>
                      <a:r>
                        <a:rPr sz="800" dirty="0">
                          <a:solidFill>
                            <a:srgbClr val="2E74B5"/>
                          </a:solidFill>
                          <a:latin typeface="Calibri"/>
                          <a:cs typeface="Calibri"/>
                        </a:rPr>
                        <a:t>Arts</a:t>
                      </a:r>
                      <a:r>
                        <a:rPr sz="800" spc="50" dirty="0">
                          <a:solidFill>
                            <a:srgbClr val="2E74B5"/>
                          </a:solidFill>
                          <a:latin typeface="Calibri"/>
                          <a:cs typeface="Calibri"/>
                        </a:rPr>
                        <a:t> </a:t>
                      </a:r>
                      <a:r>
                        <a:rPr sz="800" dirty="0">
                          <a:solidFill>
                            <a:srgbClr val="2E74B5"/>
                          </a:solidFill>
                          <a:latin typeface="Calibri"/>
                          <a:cs typeface="Calibri"/>
                        </a:rPr>
                        <a:t>&amp;</a:t>
                      </a:r>
                      <a:r>
                        <a:rPr sz="800" spc="35" dirty="0">
                          <a:solidFill>
                            <a:srgbClr val="2E74B5"/>
                          </a:solidFill>
                          <a:latin typeface="Calibri"/>
                          <a:cs typeface="Calibri"/>
                        </a:rPr>
                        <a:t> </a:t>
                      </a:r>
                      <a:r>
                        <a:rPr sz="800" spc="-10" dirty="0">
                          <a:solidFill>
                            <a:srgbClr val="2E74B5"/>
                          </a:solidFill>
                          <a:latin typeface="Calibri"/>
                          <a:cs typeface="Calibri"/>
                        </a:rPr>
                        <a:t>Culture</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202091">
                <a:tc>
                  <a:txBody>
                    <a:bodyPr/>
                    <a:lstStyle/>
                    <a:p>
                      <a:pPr marL="20955">
                        <a:lnSpc>
                          <a:spcPct val="100000"/>
                        </a:lnSpc>
                        <a:spcBef>
                          <a:spcPts val="190"/>
                        </a:spcBef>
                      </a:pPr>
                      <a:r>
                        <a:rPr sz="800" dirty="0">
                          <a:solidFill>
                            <a:srgbClr val="2E74B5"/>
                          </a:solidFill>
                          <a:latin typeface="Calibri"/>
                          <a:cs typeface="Calibri"/>
                        </a:rPr>
                        <a:t>Public/Society</a:t>
                      </a:r>
                      <a:r>
                        <a:rPr sz="800" spc="150" dirty="0">
                          <a:solidFill>
                            <a:srgbClr val="2E74B5"/>
                          </a:solidFill>
                          <a:latin typeface="Calibri"/>
                          <a:cs typeface="Calibri"/>
                        </a:rPr>
                        <a:t> </a:t>
                      </a:r>
                      <a:r>
                        <a:rPr sz="800" spc="-10" dirty="0">
                          <a:solidFill>
                            <a:srgbClr val="2E74B5"/>
                          </a:solidFill>
                          <a:latin typeface="Calibri"/>
                          <a:cs typeface="Calibri"/>
                        </a:rPr>
                        <a:t>Benefit</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05"/>
                  </a:ext>
                </a:extLst>
              </a:tr>
              <a:tr h="202091">
                <a:tc>
                  <a:txBody>
                    <a:bodyPr/>
                    <a:lstStyle/>
                    <a:p>
                      <a:pPr marL="20955">
                        <a:lnSpc>
                          <a:spcPct val="100000"/>
                        </a:lnSpc>
                        <a:spcBef>
                          <a:spcPts val="190"/>
                        </a:spcBef>
                      </a:pPr>
                      <a:r>
                        <a:rPr sz="800" dirty="0">
                          <a:solidFill>
                            <a:srgbClr val="2E74B5"/>
                          </a:solidFill>
                          <a:latin typeface="Calibri"/>
                          <a:cs typeface="Calibri"/>
                        </a:rPr>
                        <a:t>Children,</a:t>
                      </a:r>
                      <a:r>
                        <a:rPr sz="800" spc="85" dirty="0">
                          <a:solidFill>
                            <a:srgbClr val="2E74B5"/>
                          </a:solidFill>
                          <a:latin typeface="Calibri"/>
                          <a:cs typeface="Calibri"/>
                        </a:rPr>
                        <a:t> </a:t>
                      </a:r>
                      <a:r>
                        <a:rPr sz="800" dirty="0">
                          <a:solidFill>
                            <a:srgbClr val="2E74B5"/>
                          </a:solidFill>
                          <a:latin typeface="Calibri"/>
                          <a:cs typeface="Calibri"/>
                        </a:rPr>
                        <a:t>Youth,</a:t>
                      </a:r>
                      <a:r>
                        <a:rPr sz="800" spc="85" dirty="0">
                          <a:solidFill>
                            <a:srgbClr val="2E74B5"/>
                          </a:solidFill>
                          <a:latin typeface="Calibri"/>
                          <a:cs typeface="Calibri"/>
                        </a:rPr>
                        <a:t> </a:t>
                      </a:r>
                      <a:r>
                        <a:rPr sz="800" dirty="0">
                          <a:solidFill>
                            <a:srgbClr val="2E74B5"/>
                          </a:solidFill>
                          <a:latin typeface="Calibri"/>
                          <a:cs typeface="Calibri"/>
                        </a:rPr>
                        <a:t>and</a:t>
                      </a:r>
                      <a:r>
                        <a:rPr sz="800" spc="95" dirty="0">
                          <a:solidFill>
                            <a:srgbClr val="2E74B5"/>
                          </a:solidFill>
                          <a:latin typeface="Calibri"/>
                          <a:cs typeface="Calibri"/>
                        </a:rPr>
                        <a:t> </a:t>
                      </a:r>
                      <a:r>
                        <a:rPr sz="800" spc="-10" dirty="0">
                          <a:solidFill>
                            <a:srgbClr val="2E74B5"/>
                          </a:solidFill>
                          <a:latin typeface="Calibri"/>
                          <a:cs typeface="Calibri"/>
                        </a:rPr>
                        <a:t>Families</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19760">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202091">
                <a:tc>
                  <a:txBody>
                    <a:bodyPr/>
                    <a:lstStyle/>
                    <a:p>
                      <a:pPr marL="20955">
                        <a:lnSpc>
                          <a:spcPct val="100000"/>
                        </a:lnSpc>
                        <a:spcBef>
                          <a:spcPts val="190"/>
                        </a:spcBef>
                      </a:pPr>
                      <a:r>
                        <a:rPr sz="800" dirty="0">
                          <a:solidFill>
                            <a:srgbClr val="2E74B5"/>
                          </a:solidFill>
                          <a:latin typeface="Calibri"/>
                          <a:cs typeface="Calibri"/>
                        </a:rPr>
                        <a:t>Food</a:t>
                      </a:r>
                      <a:r>
                        <a:rPr sz="800" spc="65" dirty="0">
                          <a:solidFill>
                            <a:srgbClr val="2E74B5"/>
                          </a:solidFill>
                          <a:latin typeface="Calibri"/>
                          <a:cs typeface="Calibri"/>
                        </a:rPr>
                        <a:t> </a:t>
                      </a:r>
                      <a:r>
                        <a:rPr sz="800" spc="-10" dirty="0">
                          <a:solidFill>
                            <a:srgbClr val="2E74B5"/>
                          </a:solidFill>
                          <a:latin typeface="Calibri"/>
                          <a:cs typeface="Calibri"/>
                        </a:rPr>
                        <a:t>Security</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07"/>
                  </a:ext>
                </a:extLst>
              </a:tr>
              <a:tr h="545104">
                <a:tc>
                  <a:txBody>
                    <a:bodyPr/>
                    <a:lstStyle/>
                    <a:p>
                      <a:pPr marL="20955">
                        <a:lnSpc>
                          <a:spcPct val="100000"/>
                        </a:lnSpc>
                        <a:spcBef>
                          <a:spcPts val="240"/>
                        </a:spcBef>
                      </a:pPr>
                      <a:r>
                        <a:rPr sz="800" dirty="0">
                          <a:solidFill>
                            <a:srgbClr val="2E74B5"/>
                          </a:solidFill>
                          <a:latin typeface="Calibri"/>
                          <a:cs typeface="Calibri"/>
                        </a:rPr>
                        <a:t>Poverty</a:t>
                      </a:r>
                      <a:r>
                        <a:rPr sz="800" spc="114" dirty="0">
                          <a:solidFill>
                            <a:srgbClr val="2E74B5"/>
                          </a:solidFill>
                          <a:latin typeface="Calibri"/>
                          <a:cs typeface="Calibri"/>
                        </a:rPr>
                        <a:t> </a:t>
                      </a:r>
                      <a:r>
                        <a:rPr sz="800" dirty="0">
                          <a:solidFill>
                            <a:srgbClr val="2E74B5"/>
                          </a:solidFill>
                          <a:latin typeface="Calibri"/>
                          <a:cs typeface="Calibri"/>
                        </a:rPr>
                        <a:t>Alleviation</a:t>
                      </a:r>
                      <a:r>
                        <a:rPr sz="800" spc="114" dirty="0">
                          <a:solidFill>
                            <a:srgbClr val="2E74B5"/>
                          </a:solidFill>
                          <a:latin typeface="Calibri"/>
                          <a:cs typeface="Calibri"/>
                        </a:rPr>
                        <a:t> </a:t>
                      </a:r>
                      <a:r>
                        <a:rPr sz="800" spc="-50" dirty="0">
                          <a:solidFill>
                            <a:srgbClr val="2E74B5"/>
                          </a:solidFill>
                          <a:latin typeface="Calibri"/>
                          <a:cs typeface="Calibri"/>
                        </a:rPr>
                        <a:t>‐</a:t>
                      </a:r>
                      <a:endParaRPr sz="800">
                        <a:latin typeface="Calibri"/>
                        <a:cs typeface="Calibri"/>
                      </a:endParaRPr>
                    </a:p>
                    <a:p>
                      <a:pPr marL="20955" marR="495300" indent="-635">
                        <a:lnSpc>
                          <a:spcPct val="113300"/>
                        </a:lnSpc>
                      </a:pPr>
                      <a:r>
                        <a:rPr sz="800" dirty="0">
                          <a:solidFill>
                            <a:srgbClr val="2E74B5"/>
                          </a:solidFill>
                          <a:latin typeface="Calibri"/>
                          <a:cs typeface="Calibri"/>
                        </a:rPr>
                        <a:t>root</a:t>
                      </a:r>
                      <a:r>
                        <a:rPr sz="800" spc="85" dirty="0">
                          <a:solidFill>
                            <a:srgbClr val="2E74B5"/>
                          </a:solidFill>
                          <a:latin typeface="Calibri"/>
                          <a:cs typeface="Calibri"/>
                        </a:rPr>
                        <a:t> </a:t>
                      </a:r>
                      <a:r>
                        <a:rPr sz="800" dirty="0">
                          <a:solidFill>
                            <a:srgbClr val="2E74B5"/>
                          </a:solidFill>
                          <a:latin typeface="Calibri"/>
                          <a:cs typeface="Calibri"/>
                        </a:rPr>
                        <a:t>causes,</a:t>
                      </a:r>
                      <a:r>
                        <a:rPr sz="800" spc="80" dirty="0">
                          <a:solidFill>
                            <a:srgbClr val="2E74B5"/>
                          </a:solidFill>
                          <a:latin typeface="Calibri"/>
                          <a:cs typeface="Calibri"/>
                        </a:rPr>
                        <a:t> </a:t>
                      </a:r>
                      <a:r>
                        <a:rPr sz="800" dirty="0">
                          <a:solidFill>
                            <a:srgbClr val="2E74B5"/>
                          </a:solidFill>
                          <a:latin typeface="Calibri"/>
                          <a:cs typeface="Calibri"/>
                        </a:rPr>
                        <a:t>systems</a:t>
                      </a:r>
                      <a:r>
                        <a:rPr sz="800" spc="105" dirty="0">
                          <a:solidFill>
                            <a:srgbClr val="2E74B5"/>
                          </a:solidFill>
                          <a:latin typeface="Calibri"/>
                          <a:cs typeface="Calibri"/>
                        </a:rPr>
                        <a:t> </a:t>
                      </a:r>
                      <a:r>
                        <a:rPr sz="800" spc="-10" dirty="0">
                          <a:solidFill>
                            <a:srgbClr val="2E74B5"/>
                          </a:solidFill>
                          <a:latin typeface="Calibri"/>
                          <a:cs typeface="Calibri"/>
                        </a:rPr>
                        <a:t>change,</a:t>
                      </a:r>
                      <a:r>
                        <a:rPr sz="800" dirty="0">
                          <a:solidFill>
                            <a:srgbClr val="2E74B5"/>
                          </a:solidFill>
                          <a:latin typeface="Calibri"/>
                          <a:cs typeface="Calibri"/>
                        </a:rPr>
                        <a:t> economic</a:t>
                      </a:r>
                      <a:r>
                        <a:rPr sz="800" spc="110" dirty="0">
                          <a:solidFill>
                            <a:srgbClr val="2E74B5"/>
                          </a:solidFill>
                          <a:latin typeface="Calibri"/>
                          <a:cs typeface="Calibri"/>
                        </a:rPr>
                        <a:t> </a:t>
                      </a:r>
                      <a:r>
                        <a:rPr sz="800" spc="-10" dirty="0">
                          <a:solidFill>
                            <a:srgbClr val="2E74B5"/>
                          </a:solidFill>
                          <a:latin typeface="Calibri"/>
                          <a:cs typeface="Calibri"/>
                        </a:rPr>
                        <a:t>development</a:t>
                      </a:r>
                      <a:endParaRPr sz="800">
                        <a:latin typeface="Calibri"/>
                        <a:cs typeface="Calibri"/>
                      </a:endParaRPr>
                    </a:p>
                  </a:txBody>
                  <a:tcPr marL="0" marR="0" marT="2689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5"/>
                        </a:spcBef>
                      </a:pPr>
                      <a:endParaRPr sz="1100">
                        <a:latin typeface="Times New Roman"/>
                        <a:cs typeface="Times New Roman"/>
                      </a:endParaRPr>
                    </a:p>
                    <a:p>
                      <a:pPr marL="4445" algn="ctr">
                        <a:lnSpc>
                          <a:spcPct val="100000"/>
                        </a:lnSpc>
                      </a:pPr>
                      <a:r>
                        <a:rPr sz="1200" b="0" dirty="0">
                          <a:solidFill>
                            <a:srgbClr val="2E74B5"/>
                          </a:solidFill>
                          <a:latin typeface="Marlett"/>
                          <a:cs typeface="Marlett"/>
                        </a:rPr>
                        <a:t></a:t>
                      </a:r>
                      <a:endParaRPr sz="1200">
                        <a:latin typeface="Marlett"/>
                        <a:cs typeface="Marlett"/>
                      </a:endParaRPr>
                    </a:p>
                  </a:txBody>
                  <a:tcPr marL="0" marR="0" marT="616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5"/>
                        </a:spcBef>
                      </a:pPr>
                      <a:endParaRPr sz="1100">
                        <a:latin typeface="Times New Roman"/>
                        <a:cs typeface="Times New Roman"/>
                      </a:endParaRPr>
                    </a:p>
                    <a:p>
                      <a:pPr marL="4445" algn="ctr">
                        <a:lnSpc>
                          <a:spcPct val="100000"/>
                        </a:lnSpc>
                      </a:pPr>
                      <a:r>
                        <a:rPr sz="1200" b="0" dirty="0">
                          <a:solidFill>
                            <a:srgbClr val="2E74B5"/>
                          </a:solidFill>
                          <a:latin typeface="Marlett"/>
                          <a:cs typeface="Marlett"/>
                        </a:rPr>
                        <a:t></a:t>
                      </a:r>
                      <a:endParaRPr sz="1200">
                        <a:latin typeface="Marlett"/>
                        <a:cs typeface="Marlett"/>
                      </a:endParaRPr>
                    </a:p>
                  </a:txBody>
                  <a:tcPr marL="0" marR="0" marT="616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5"/>
                        </a:spcBef>
                      </a:pPr>
                      <a:endParaRPr sz="1100">
                        <a:latin typeface="Times New Roman"/>
                        <a:cs typeface="Times New Roman"/>
                      </a:endParaRPr>
                    </a:p>
                    <a:p>
                      <a:pPr marL="619760">
                        <a:lnSpc>
                          <a:spcPct val="100000"/>
                        </a:lnSpc>
                      </a:pPr>
                      <a:r>
                        <a:rPr sz="1200" b="0" dirty="0">
                          <a:solidFill>
                            <a:srgbClr val="2E74B5"/>
                          </a:solidFill>
                          <a:latin typeface="Marlett"/>
                          <a:cs typeface="Marlett"/>
                        </a:rPr>
                        <a:t></a:t>
                      </a:r>
                      <a:endParaRPr sz="1200">
                        <a:latin typeface="Marlett"/>
                        <a:cs typeface="Marlett"/>
                      </a:endParaRPr>
                    </a:p>
                  </a:txBody>
                  <a:tcPr marL="0" marR="0" marT="616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r h="444348">
                <a:tc>
                  <a:txBody>
                    <a:bodyPr/>
                    <a:lstStyle/>
                    <a:p>
                      <a:pPr marL="20955" marR="767715">
                        <a:lnSpc>
                          <a:spcPts val="1220"/>
                        </a:lnSpc>
                        <a:spcBef>
                          <a:spcPts val="55"/>
                        </a:spcBef>
                      </a:pPr>
                      <a:r>
                        <a:rPr sz="800" dirty="0">
                          <a:solidFill>
                            <a:srgbClr val="2E74B5"/>
                          </a:solidFill>
                          <a:latin typeface="Calibri"/>
                          <a:cs typeface="Calibri"/>
                        </a:rPr>
                        <a:t>Economic</a:t>
                      </a:r>
                      <a:r>
                        <a:rPr sz="800" spc="114" dirty="0">
                          <a:solidFill>
                            <a:srgbClr val="2E74B5"/>
                          </a:solidFill>
                          <a:latin typeface="Calibri"/>
                          <a:cs typeface="Calibri"/>
                        </a:rPr>
                        <a:t> </a:t>
                      </a:r>
                      <a:r>
                        <a:rPr sz="800" spc="-10" dirty="0">
                          <a:solidFill>
                            <a:srgbClr val="2E74B5"/>
                          </a:solidFill>
                          <a:latin typeface="Calibri"/>
                          <a:cs typeface="Calibri"/>
                        </a:rPr>
                        <a:t>Opportunity/</a:t>
                      </a:r>
                      <a:r>
                        <a:rPr sz="800" dirty="0">
                          <a:solidFill>
                            <a:srgbClr val="2E74B5"/>
                          </a:solidFill>
                          <a:latin typeface="Calibri"/>
                          <a:cs typeface="Calibri"/>
                        </a:rPr>
                        <a:t> Financial</a:t>
                      </a:r>
                      <a:r>
                        <a:rPr sz="800" spc="100" dirty="0">
                          <a:solidFill>
                            <a:srgbClr val="2E74B5"/>
                          </a:solidFill>
                          <a:latin typeface="Calibri"/>
                          <a:cs typeface="Calibri"/>
                        </a:rPr>
                        <a:t> </a:t>
                      </a:r>
                      <a:r>
                        <a:rPr sz="800" spc="-10" dirty="0">
                          <a:solidFill>
                            <a:srgbClr val="2E74B5"/>
                          </a:solidFill>
                          <a:latin typeface="Calibri"/>
                          <a:cs typeface="Calibri"/>
                        </a:rPr>
                        <a:t>Stability</a:t>
                      </a:r>
                      <a:endParaRPr sz="800">
                        <a:latin typeface="Calibri"/>
                        <a:cs typeface="Calibri"/>
                      </a:endParaRPr>
                    </a:p>
                  </a:txBody>
                  <a:tcPr marL="0" marR="0" marT="616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09"/>
                  </a:ext>
                </a:extLst>
              </a:tr>
              <a:tr h="444348">
                <a:tc>
                  <a:txBody>
                    <a:bodyPr/>
                    <a:lstStyle/>
                    <a:p>
                      <a:pPr marL="20955" marR="614045">
                        <a:lnSpc>
                          <a:spcPts val="1220"/>
                        </a:lnSpc>
                        <a:spcBef>
                          <a:spcPts val="55"/>
                        </a:spcBef>
                      </a:pPr>
                      <a:r>
                        <a:rPr sz="800" dirty="0">
                          <a:solidFill>
                            <a:srgbClr val="2E74B5"/>
                          </a:solidFill>
                          <a:latin typeface="Calibri"/>
                          <a:cs typeface="Calibri"/>
                        </a:rPr>
                        <a:t>Community</a:t>
                      </a:r>
                      <a:r>
                        <a:rPr sz="800" spc="140" dirty="0">
                          <a:solidFill>
                            <a:srgbClr val="2E74B5"/>
                          </a:solidFill>
                          <a:latin typeface="Calibri"/>
                          <a:cs typeface="Calibri"/>
                        </a:rPr>
                        <a:t> </a:t>
                      </a:r>
                      <a:r>
                        <a:rPr sz="800" spc="-10" dirty="0">
                          <a:solidFill>
                            <a:srgbClr val="2E74B5"/>
                          </a:solidFill>
                          <a:latin typeface="Calibri"/>
                          <a:cs typeface="Calibri"/>
                        </a:rPr>
                        <a:t>Development/</a:t>
                      </a:r>
                      <a:r>
                        <a:rPr sz="800" dirty="0">
                          <a:solidFill>
                            <a:srgbClr val="2E74B5"/>
                          </a:solidFill>
                          <a:latin typeface="Calibri"/>
                          <a:cs typeface="Calibri"/>
                        </a:rPr>
                        <a:t> Community</a:t>
                      </a:r>
                      <a:r>
                        <a:rPr sz="800" spc="140" dirty="0">
                          <a:solidFill>
                            <a:srgbClr val="2E74B5"/>
                          </a:solidFill>
                          <a:latin typeface="Calibri"/>
                          <a:cs typeface="Calibri"/>
                        </a:rPr>
                        <a:t> </a:t>
                      </a:r>
                      <a:r>
                        <a:rPr sz="800" spc="-10" dirty="0">
                          <a:solidFill>
                            <a:srgbClr val="2E74B5"/>
                          </a:solidFill>
                          <a:latin typeface="Calibri"/>
                          <a:cs typeface="Calibri"/>
                        </a:rPr>
                        <a:t>Needs</a:t>
                      </a:r>
                      <a:endParaRPr sz="800">
                        <a:latin typeface="Calibri"/>
                        <a:cs typeface="Calibri"/>
                      </a:endParaRPr>
                    </a:p>
                  </a:txBody>
                  <a:tcPr marL="0" marR="0" marT="616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830"/>
                        </a:spcBef>
                      </a:pPr>
                      <a:r>
                        <a:rPr sz="1200" b="0" dirty="0">
                          <a:solidFill>
                            <a:srgbClr val="2E74B5"/>
                          </a:solidFill>
                          <a:latin typeface="Marlett"/>
                          <a:cs typeface="Marlett"/>
                        </a:rPr>
                        <a:t></a:t>
                      </a:r>
                      <a:endParaRPr sz="1200">
                        <a:latin typeface="Marlett"/>
                        <a:cs typeface="Marlett"/>
                      </a:endParaRPr>
                    </a:p>
                  </a:txBody>
                  <a:tcPr marL="0" marR="0" marT="9300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0"/>
                  </a:ext>
                </a:extLst>
              </a:tr>
              <a:tr h="202091">
                <a:tc>
                  <a:txBody>
                    <a:bodyPr/>
                    <a:lstStyle/>
                    <a:p>
                      <a:pPr marL="20955">
                        <a:lnSpc>
                          <a:spcPct val="100000"/>
                        </a:lnSpc>
                        <a:spcBef>
                          <a:spcPts val="190"/>
                        </a:spcBef>
                      </a:pPr>
                      <a:r>
                        <a:rPr sz="800" spc="-10" dirty="0">
                          <a:solidFill>
                            <a:srgbClr val="2E74B5"/>
                          </a:solidFill>
                          <a:latin typeface="Calibri"/>
                          <a:cs typeface="Calibri"/>
                        </a:rPr>
                        <a:t>Education</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11"/>
                  </a:ext>
                </a:extLst>
              </a:tr>
              <a:tr h="202091">
                <a:tc>
                  <a:txBody>
                    <a:bodyPr/>
                    <a:lstStyle/>
                    <a:p>
                      <a:pPr marL="20955">
                        <a:lnSpc>
                          <a:spcPct val="100000"/>
                        </a:lnSpc>
                        <a:spcBef>
                          <a:spcPts val="190"/>
                        </a:spcBef>
                      </a:pPr>
                      <a:r>
                        <a:rPr sz="800" dirty="0">
                          <a:solidFill>
                            <a:srgbClr val="2E74B5"/>
                          </a:solidFill>
                          <a:latin typeface="Calibri"/>
                          <a:cs typeface="Calibri"/>
                        </a:rPr>
                        <a:t>Historic</a:t>
                      </a:r>
                      <a:r>
                        <a:rPr sz="800" spc="105" dirty="0">
                          <a:solidFill>
                            <a:srgbClr val="2E74B5"/>
                          </a:solidFill>
                          <a:latin typeface="Calibri"/>
                          <a:cs typeface="Calibri"/>
                        </a:rPr>
                        <a:t> </a:t>
                      </a:r>
                      <a:r>
                        <a:rPr sz="800" spc="-10" dirty="0">
                          <a:solidFill>
                            <a:srgbClr val="2E74B5"/>
                          </a:solidFill>
                          <a:latin typeface="Calibri"/>
                          <a:cs typeface="Calibri"/>
                        </a:rPr>
                        <a:t>Preservation</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2"/>
                  </a:ext>
                </a:extLst>
              </a:tr>
              <a:tr h="202091">
                <a:tc>
                  <a:txBody>
                    <a:bodyPr/>
                    <a:lstStyle/>
                    <a:p>
                      <a:pPr marL="20955">
                        <a:lnSpc>
                          <a:spcPct val="100000"/>
                        </a:lnSpc>
                        <a:spcBef>
                          <a:spcPts val="190"/>
                        </a:spcBef>
                      </a:pPr>
                      <a:r>
                        <a:rPr sz="800" dirty="0">
                          <a:solidFill>
                            <a:srgbClr val="2E74B5"/>
                          </a:solidFill>
                          <a:latin typeface="Calibri"/>
                          <a:cs typeface="Calibri"/>
                        </a:rPr>
                        <a:t>Spiritual</a:t>
                      </a:r>
                      <a:r>
                        <a:rPr sz="800" spc="90" dirty="0">
                          <a:solidFill>
                            <a:srgbClr val="2E74B5"/>
                          </a:solidFill>
                          <a:latin typeface="Calibri"/>
                          <a:cs typeface="Calibri"/>
                        </a:rPr>
                        <a:t> </a:t>
                      </a:r>
                      <a:r>
                        <a:rPr sz="800" spc="-10" dirty="0">
                          <a:solidFill>
                            <a:srgbClr val="2E74B5"/>
                          </a:solidFill>
                          <a:latin typeface="Calibri"/>
                          <a:cs typeface="Calibri"/>
                        </a:rPr>
                        <a:t>Enlightenment</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13"/>
                  </a:ext>
                </a:extLst>
              </a:tr>
              <a:tr h="202091">
                <a:tc>
                  <a:txBody>
                    <a:bodyPr/>
                    <a:lstStyle/>
                    <a:p>
                      <a:pPr marL="20955">
                        <a:lnSpc>
                          <a:spcPct val="100000"/>
                        </a:lnSpc>
                        <a:spcBef>
                          <a:spcPts val="190"/>
                        </a:spcBef>
                      </a:pPr>
                      <a:r>
                        <a:rPr sz="800" spc="-10" dirty="0">
                          <a:solidFill>
                            <a:srgbClr val="2E74B5"/>
                          </a:solidFill>
                          <a:latin typeface="Calibri"/>
                          <a:cs typeface="Calibri"/>
                        </a:rPr>
                        <a:t>Agriculture</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4"/>
                  </a:ext>
                </a:extLst>
              </a:tr>
              <a:tr h="202091">
                <a:tc>
                  <a:txBody>
                    <a:bodyPr/>
                    <a:lstStyle/>
                    <a:p>
                      <a:pPr marL="20955">
                        <a:lnSpc>
                          <a:spcPct val="100000"/>
                        </a:lnSpc>
                        <a:spcBef>
                          <a:spcPts val="190"/>
                        </a:spcBef>
                      </a:pPr>
                      <a:r>
                        <a:rPr sz="800" spc="-10" dirty="0">
                          <a:solidFill>
                            <a:srgbClr val="2E74B5"/>
                          </a:solidFill>
                          <a:latin typeface="Calibri"/>
                          <a:cs typeface="Calibri"/>
                        </a:rPr>
                        <a:t>Environment</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15"/>
                  </a:ext>
                </a:extLst>
              </a:tr>
              <a:tr h="202091">
                <a:tc>
                  <a:txBody>
                    <a:bodyPr/>
                    <a:lstStyle/>
                    <a:p>
                      <a:pPr marL="20955">
                        <a:lnSpc>
                          <a:spcPct val="100000"/>
                        </a:lnSpc>
                        <a:spcBef>
                          <a:spcPts val="190"/>
                        </a:spcBef>
                      </a:pPr>
                      <a:r>
                        <a:rPr sz="800" dirty="0">
                          <a:solidFill>
                            <a:srgbClr val="2E74B5"/>
                          </a:solidFill>
                          <a:latin typeface="Calibri"/>
                          <a:cs typeface="Calibri"/>
                        </a:rPr>
                        <a:t>Technical</a:t>
                      </a:r>
                      <a:r>
                        <a:rPr sz="800" spc="110" dirty="0">
                          <a:solidFill>
                            <a:srgbClr val="2E74B5"/>
                          </a:solidFill>
                          <a:latin typeface="Calibri"/>
                          <a:cs typeface="Calibri"/>
                        </a:rPr>
                        <a:t> </a:t>
                      </a:r>
                      <a:r>
                        <a:rPr sz="800" spc="-10" dirty="0">
                          <a:solidFill>
                            <a:srgbClr val="2E74B5"/>
                          </a:solidFill>
                          <a:latin typeface="Calibri"/>
                          <a:cs typeface="Calibri"/>
                        </a:rPr>
                        <a:t>Training</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6"/>
                  </a:ext>
                </a:extLst>
              </a:tr>
              <a:tr h="202091">
                <a:tc>
                  <a:txBody>
                    <a:bodyPr/>
                    <a:lstStyle/>
                    <a:p>
                      <a:pPr marL="20955">
                        <a:lnSpc>
                          <a:spcPct val="100000"/>
                        </a:lnSpc>
                        <a:spcBef>
                          <a:spcPts val="190"/>
                        </a:spcBef>
                      </a:pPr>
                      <a:r>
                        <a:rPr sz="800" dirty="0">
                          <a:solidFill>
                            <a:srgbClr val="2E74B5"/>
                          </a:solidFill>
                          <a:latin typeface="Calibri"/>
                          <a:cs typeface="Calibri"/>
                        </a:rPr>
                        <a:t>Animal</a:t>
                      </a:r>
                      <a:r>
                        <a:rPr sz="800" spc="85" dirty="0">
                          <a:solidFill>
                            <a:srgbClr val="2E74B5"/>
                          </a:solidFill>
                          <a:latin typeface="Calibri"/>
                          <a:cs typeface="Calibri"/>
                        </a:rPr>
                        <a:t> </a:t>
                      </a:r>
                      <a:r>
                        <a:rPr sz="800" spc="-10" dirty="0">
                          <a:solidFill>
                            <a:srgbClr val="2E74B5"/>
                          </a:solidFill>
                          <a:latin typeface="Calibri"/>
                          <a:cs typeface="Calibri"/>
                        </a:rPr>
                        <a:t>Welfare</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17"/>
                  </a:ext>
                </a:extLst>
              </a:tr>
              <a:tr h="202091">
                <a:tc>
                  <a:txBody>
                    <a:bodyPr/>
                    <a:lstStyle/>
                    <a:p>
                      <a:pPr marL="20955">
                        <a:lnSpc>
                          <a:spcPct val="100000"/>
                        </a:lnSpc>
                        <a:spcBef>
                          <a:spcPts val="190"/>
                        </a:spcBef>
                      </a:pPr>
                      <a:r>
                        <a:rPr sz="800" dirty="0">
                          <a:solidFill>
                            <a:srgbClr val="2E74B5"/>
                          </a:solidFill>
                          <a:latin typeface="Calibri"/>
                          <a:cs typeface="Calibri"/>
                        </a:rPr>
                        <a:t>Civic</a:t>
                      </a:r>
                      <a:r>
                        <a:rPr sz="800" spc="70" dirty="0">
                          <a:solidFill>
                            <a:srgbClr val="2E74B5"/>
                          </a:solidFill>
                          <a:latin typeface="Calibri"/>
                          <a:cs typeface="Calibri"/>
                        </a:rPr>
                        <a:t> </a:t>
                      </a:r>
                      <a:r>
                        <a:rPr sz="800" spc="-10" dirty="0">
                          <a:solidFill>
                            <a:srgbClr val="2E74B5"/>
                          </a:solidFill>
                          <a:latin typeface="Calibri"/>
                          <a:cs typeface="Calibri"/>
                        </a:rPr>
                        <a:t>Interests</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8"/>
                  </a:ext>
                </a:extLst>
              </a:tr>
              <a:tr h="194015">
                <a:tc>
                  <a:txBody>
                    <a:bodyPr/>
                    <a:lstStyle/>
                    <a:p>
                      <a:pPr marL="20955">
                        <a:lnSpc>
                          <a:spcPct val="100000"/>
                        </a:lnSpc>
                        <a:spcBef>
                          <a:spcPts val="275"/>
                        </a:spcBef>
                      </a:pPr>
                      <a:r>
                        <a:rPr sz="800" spc="-10" dirty="0">
                          <a:solidFill>
                            <a:srgbClr val="2E74B5"/>
                          </a:solidFill>
                          <a:latin typeface="Calibri"/>
                          <a:cs typeface="Calibri"/>
                        </a:rPr>
                        <a:t>Homelessness/Housing</a:t>
                      </a:r>
                      <a:endParaRPr sz="800">
                        <a:latin typeface="Calibri"/>
                        <a:cs typeface="Calibri"/>
                      </a:endParaRPr>
                    </a:p>
                  </a:txBody>
                  <a:tcPr marL="0" marR="0" marT="3081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ts val="1405"/>
                        </a:lnSpc>
                        <a:spcBef>
                          <a:spcPts val="175"/>
                        </a:spcBef>
                      </a:pPr>
                      <a:r>
                        <a:rPr sz="1200" b="0" dirty="0">
                          <a:solidFill>
                            <a:srgbClr val="2E74B5"/>
                          </a:solidFill>
                          <a:latin typeface="Marlett"/>
                          <a:cs typeface="Marlett"/>
                        </a:rPr>
                        <a:t></a:t>
                      </a:r>
                      <a:endParaRPr sz="1200">
                        <a:latin typeface="Marlett"/>
                        <a:cs typeface="Marlett"/>
                      </a:endParaRPr>
                    </a:p>
                  </a:txBody>
                  <a:tcPr marL="0" marR="0" marT="196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19"/>
                  </a:ext>
                </a:extLst>
              </a:tr>
              <a:tr h="319382">
                <a:tc>
                  <a:txBody>
                    <a:bodyPr/>
                    <a:lstStyle/>
                    <a:p>
                      <a:pPr marL="20955">
                        <a:lnSpc>
                          <a:spcPct val="100000"/>
                        </a:lnSpc>
                        <a:spcBef>
                          <a:spcPts val="35"/>
                        </a:spcBef>
                      </a:pPr>
                      <a:r>
                        <a:rPr sz="800" dirty="0">
                          <a:solidFill>
                            <a:srgbClr val="2E74B5"/>
                          </a:solidFill>
                          <a:latin typeface="Calibri"/>
                          <a:cs typeface="Calibri"/>
                        </a:rPr>
                        <a:t>Elder</a:t>
                      </a:r>
                      <a:r>
                        <a:rPr sz="800" spc="85" dirty="0">
                          <a:solidFill>
                            <a:srgbClr val="2E74B5"/>
                          </a:solidFill>
                          <a:latin typeface="Calibri"/>
                          <a:cs typeface="Calibri"/>
                        </a:rPr>
                        <a:t> </a:t>
                      </a:r>
                      <a:r>
                        <a:rPr sz="800" spc="-10" dirty="0">
                          <a:solidFill>
                            <a:srgbClr val="2E74B5"/>
                          </a:solidFill>
                          <a:latin typeface="Calibri"/>
                          <a:cs typeface="Calibri"/>
                        </a:rPr>
                        <a:t>Care/</a:t>
                      </a:r>
                      <a:endParaRPr sz="800">
                        <a:latin typeface="Calibri"/>
                        <a:cs typeface="Calibri"/>
                      </a:endParaRPr>
                    </a:p>
                    <a:p>
                      <a:pPr marL="20955">
                        <a:lnSpc>
                          <a:spcPct val="100000"/>
                        </a:lnSpc>
                        <a:spcBef>
                          <a:spcPts val="145"/>
                        </a:spcBef>
                      </a:pPr>
                      <a:r>
                        <a:rPr sz="800" dirty="0">
                          <a:solidFill>
                            <a:srgbClr val="2E74B5"/>
                          </a:solidFill>
                          <a:latin typeface="Calibri"/>
                          <a:cs typeface="Calibri"/>
                        </a:rPr>
                        <a:t>Senior</a:t>
                      </a:r>
                      <a:r>
                        <a:rPr sz="800" spc="75" dirty="0">
                          <a:solidFill>
                            <a:srgbClr val="2E74B5"/>
                          </a:solidFill>
                          <a:latin typeface="Calibri"/>
                          <a:cs typeface="Calibri"/>
                        </a:rPr>
                        <a:t> </a:t>
                      </a:r>
                      <a:r>
                        <a:rPr sz="800" spc="-10" dirty="0">
                          <a:solidFill>
                            <a:srgbClr val="2E74B5"/>
                          </a:solidFill>
                          <a:latin typeface="Calibri"/>
                          <a:cs typeface="Calibri"/>
                        </a:rPr>
                        <a:t>Needs</a:t>
                      </a:r>
                      <a:endParaRPr sz="800">
                        <a:latin typeface="Calibri"/>
                        <a:cs typeface="Calibri"/>
                      </a:endParaRPr>
                    </a:p>
                  </a:txBody>
                  <a:tcPr marL="0" marR="0" marT="3922"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4445" algn="ctr">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619760">
                        <a:lnSpc>
                          <a:spcPct val="100000"/>
                        </a:lnSpc>
                        <a:spcBef>
                          <a:spcPts val="785"/>
                        </a:spcBef>
                      </a:pPr>
                      <a:r>
                        <a:rPr sz="1200" b="0" dirty="0">
                          <a:solidFill>
                            <a:srgbClr val="2E74B5"/>
                          </a:solidFill>
                          <a:latin typeface="Marlett"/>
                          <a:cs typeface="Marlett"/>
                        </a:rPr>
                        <a:t></a:t>
                      </a:r>
                      <a:endParaRPr sz="1200">
                        <a:latin typeface="Marlett"/>
                        <a:cs typeface="Marlett"/>
                      </a:endParaRPr>
                    </a:p>
                  </a:txBody>
                  <a:tcPr marL="0" marR="0" marT="87966"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20"/>
                  </a:ext>
                </a:extLst>
              </a:tr>
              <a:tr h="202091">
                <a:tc>
                  <a:txBody>
                    <a:bodyPr/>
                    <a:lstStyle/>
                    <a:p>
                      <a:pPr marL="20955">
                        <a:lnSpc>
                          <a:spcPct val="100000"/>
                        </a:lnSpc>
                        <a:spcBef>
                          <a:spcPts val="190"/>
                        </a:spcBef>
                      </a:pPr>
                      <a:r>
                        <a:rPr sz="800" spc="-10" dirty="0">
                          <a:solidFill>
                            <a:srgbClr val="2E74B5"/>
                          </a:solidFill>
                          <a:latin typeface="Calibri"/>
                          <a:cs typeface="Calibri"/>
                        </a:rPr>
                        <a:t>Advocacy</a:t>
                      </a:r>
                      <a:endParaRPr sz="800">
                        <a:latin typeface="Calibri"/>
                        <a:cs typeface="Calibri"/>
                      </a:endParaRPr>
                    </a:p>
                  </a:txBody>
                  <a:tcPr marL="0" marR="0" marT="21291"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4445" algn="ctr">
                        <a:lnSpc>
                          <a:spcPts val="1490"/>
                        </a:lnSpc>
                        <a:spcBef>
                          <a:spcPts val="245"/>
                        </a:spcBef>
                      </a:pPr>
                      <a:r>
                        <a:rPr sz="1200" b="0" dirty="0">
                          <a:solidFill>
                            <a:srgbClr val="2E74B5"/>
                          </a:solidFill>
                          <a:latin typeface="Marlett"/>
                          <a:cs typeface="Marlett"/>
                        </a:rPr>
                        <a:t></a:t>
                      </a:r>
                      <a:endParaRPr sz="120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dirty="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a:lnSpc>
                          <a:spcPct val="100000"/>
                        </a:lnSpc>
                      </a:pPr>
                      <a:endParaRPr sz="8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tc>
                  <a:txBody>
                    <a:bodyPr/>
                    <a:lstStyle/>
                    <a:p>
                      <a:pPr marL="619760">
                        <a:lnSpc>
                          <a:spcPts val="1490"/>
                        </a:lnSpc>
                        <a:spcBef>
                          <a:spcPts val="245"/>
                        </a:spcBef>
                      </a:pPr>
                      <a:r>
                        <a:rPr sz="1200" b="0" dirty="0">
                          <a:solidFill>
                            <a:srgbClr val="2E74B5"/>
                          </a:solidFill>
                          <a:latin typeface="Marlett"/>
                          <a:cs typeface="Marlett"/>
                        </a:rPr>
                        <a:t></a:t>
                      </a:r>
                      <a:endParaRPr sz="1200" dirty="0">
                        <a:latin typeface="Marlett"/>
                        <a:cs typeface="Marlett"/>
                      </a:endParaRPr>
                    </a:p>
                  </a:txBody>
                  <a:tcPr marL="0" marR="0" marT="2745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DEBF7"/>
                    </a:solidFill>
                  </a:tcPr>
                </a:tc>
                <a:extLst>
                  <a:ext uri="{0D108BD9-81ED-4DB2-BD59-A6C34878D82A}">
                    <a16:rowId xmlns:a16="http://schemas.microsoft.com/office/drawing/2014/main" val="10021"/>
                  </a:ext>
                </a:extLst>
              </a:tr>
            </a:tbl>
          </a:graphicData>
        </a:graphic>
      </p:graphicFrame>
      <p:sp>
        <p:nvSpPr>
          <p:cNvPr id="4" name="object 4"/>
          <p:cNvSpPr txBox="1"/>
          <p:nvPr/>
        </p:nvSpPr>
        <p:spPr>
          <a:xfrm>
            <a:off x="6053865" y="6452796"/>
            <a:ext cx="75640" cy="137489"/>
          </a:xfrm>
          <a:prstGeom prst="rect">
            <a:avLst/>
          </a:prstGeom>
        </p:spPr>
        <p:txBody>
          <a:bodyPr vert="horz" wrap="square" lIns="0" tIns="15128" rIns="0" bIns="0" rtlCol="0">
            <a:spAutoFit/>
          </a:bodyPr>
          <a:lstStyle/>
          <a:p>
            <a:pPr marL="11206">
              <a:spcBef>
                <a:spcPts val="119"/>
              </a:spcBef>
            </a:pPr>
            <a:r>
              <a:rPr lang="en-US" sz="794" spc="13">
                <a:latin typeface="Calibri"/>
                <a:cs typeface="Calibri"/>
              </a:rPr>
              <a:t>1</a:t>
            </a:r>
            <a:endParaRPr lang="en-US" sz="794">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F8B14-0354-889E-BC03-AA914FB12A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7880" y="352273"/>
            <a:ext cx="2485091" cy="1284698"/>
          </a:xfrm>
          <a:prstGeom prst="rect">
            <a:avLst/>
          </a:prstGeom>
        </p:spPr>
      </p:pic>
      <p:pic>
        <p:nvPicPr>
          <p:cNvPr id="8" name="Content Placeholder 7">
            <a:extLst>
              <a:ext uri="{FF2B5EF4-FFF2-40B4-BE49-F238E27FC236}">
                <a16:creationId xmlns:a16="http://schemas.microsoft.com/office/drawing/2014/main" id="{54366DC2-61E9-866E-8FB9-FC595BDD75CB}"/>
              </a:ext>
            </a:extLst>
          </p:cNvPr>
          <p:cNvPicPr>
            <a:picLocks noGrp="1" noChangeAspect="1"/>
          </p:cNvPicPr>
          <p:nvPr>
            <p:ph sz="half" idx="1"/>
          </p:nvPr>
        </p:nvPicPr>
        <p:blipFill>
          <a:blip r:embed="rId3"/>
          <a:stretch>
            <a:fillRect/>
          </a:stretch>
        </p:blipFill>
        <p:spPr>
          <a:xfrm>
            <a:off x="686452" y="2474334"/>
            <a:ext cx="4959340" cy="3101471"/>
          </a:xfrm>
          <a:prstGeom prst="rect">
            <a:avLst/>
          </a:prstGeom>
        </p:spPr>
      </p:pic>
      <p:sp>
        <p:nvSpPr>
          <p:cNvPr id="6" name="Content Placeholder 5">
            <a:extLst>
              <a:ext uri="{FF2B5EF4-FFF2-40B4-BE49-F238E27FC236}">
                <a16:creationId xmlns:a16="http://schemas.microsoft.com/office/drawing/2014/main" id="{CCEBB482-BDD4-9C05-F2AA-9631CE66A650}"/>
              </a:ext>
            </a:extLst>
          </p:cNvPr>
          <p:cNvSpPr>
            <a:spLocks noGrp="1"/>
          </p:cNvSpPr>
          <p:nvPr>
            <p:ph sz="half" idx="2"/>
          </p:nvPr>
        </p:nvSpPr>
        <p:spPr>
          <a:xfrm>
            <a:off x="5134063" y="418844"/>
            <a:ext cx="6937695" cy="1218127"/>
          </a:xfrm>
        </p:spPr>
        <p:txBody>
          <a:bodyPr>
            <a:normAutofit/>
          </a:bodyPr>
          <a:lstStyle/>
          <a:p>
            <a:pPr marL="0" indent="0">
              <a:spcBef>
                <a:spcPts val="0"/>
              </a:spcBef>
              <a:buNone/>
            </a:pPr>
            <a:r>
              <a:rPr lang="en-US" sz="2000" dirty="0"/>
              <a:t>Executive Director, Leigh Adams </a:t>
            </a:r>
            <a:r>
              <a:rPr lang="en-US" sz="2000" dirty="0">
                <a:hlinkClick r:id="rId4"/>
              </a:rPr>
              <a:t>ladams@ausherman.org</a:t>
            </a:r>
            <a:br>
              <a:rPr lang="en-US" sz="2000" dirty="0"/>
            </a:br>
            <a:r>
              <a:rPr lang="en-US" sz="2000" dirty="0"/>
              <a:t>Grants Manager, Lori Perkins </a:t>
            </a:r>
            <a:r>
              <a:rPr lang="en-US" sz="2000" dirty="0">
                <a:hlinkClick r:id="rId5"/>
              </a:rPr>
              <a:t>lperkins@ausherman.org</a:t>
            </a:r>
            <a:endParaRPr lang="en-US" sz="2000" dirty="0"/>
          </a:p>
          <a:p>
            <a:pPr marL="0" indent="0">
              <a:spcBef>
                <a:spcPts val="0"/>
              </a:spcBef>
              <a:buNone/>
            </a:pPr>
            <a:r>
              <a:rPr lang="en-US" sz="2000" dirty="0"/>
              <a:t>Admin. Asst., Caylee Winpigler </a:t>
            </a:r>
            <a:r>
              <a:rPr lang="en-US" sz="2000" dirty="0">
                <a:hlinkClick r:id="rId6"/>
              </a:rPr>
              <a:t>cwinpigler@ausherman.org</a:t>
            </a:r>
            <a:endParaRPr lang="en-US" sz="2000" dirty="0"/>
          </a:p>
          <a:p>
            <a:pPr marL="0" indent="0">
              <a:spcBef>
                <a:spcPts val="0"/>
              </a:spcBef>
              <a:buNone/>
            </a:pPr>
            <a:r>
              <a:rPr lang="en-US" sz="2000" dirty="0"/>
              <a:t>Community Impact Mgr., Kat Vicere </a:t>
            </a:r>
            <a:r>
              <a:rPr lang="en-US" sz="2000" dirty="0">
                <a:hlinkClick r:id="rId7"/>
              </a:rPr>
              <a:t>kvicere@ausherman.org</a:t>
            </a:r>
            <a:endParaRPr lang="en-US" sz="2000" dirty="0"/>
          </a:p>
          <a:p>
            <a:pPr marL="0" indent="0">
              <a:spcBef>
                <a:spcPts val="0"/>
              </a:spcBef>
              <a:buNone/>
            </a:pPr>
            <a:endParaRPr lang="en-US" sz="2000" dirty="0"/>
          </a:p>
          <a:p>
            <a:pPr marL="0" indent="0">
              <a:buNone/>
            </a:pPr>
            <a:endParaRPr lang="en-US" sz="1200" dirty="0"/>
          </a:p>
        </p:txBody>
      </p:sp>
      <p:graphicFrame>
        <p:nvGraphicFramePr>
          <p:cNvPr id="7" name="Table 7">
            <a:extLst>
              <a:ext uri="{FF2B5EF4-FFF2-40B4-BE49-F238E27FC236}">
                <a16:creationId xmlns:a16="http://schemas.microsoft.com/office/drawing/2014/main" id="{5772602B-8E86-4F32-D646-FED19DD3D2DD}"/>
              </a:ext>
            </a:extLst>
          </p:cNvPr>
          <p:cNvGraphicFramePr>
            <a:graphicFrameLocks noGrp="1"/>
          </p:cNvGraphicFramePr>
          <p:nvPr>
            <p:extLst>
              <p:ext uri="{D42A27DB-BD31-4B8C-83A1-F6EECF244321}">
                <p14:modId xmlns:p14="http://schemas.microsoft.com/office/powerpoint/2010/main" val="3542279155"/>
              </p:ext>
            </p:extLst>
          </p:nvPr>
        </p:nvGraphicFramePr>
        <p:xfrm>
          <a:off x="6096000" y="2474334"/>
          <a:ext cx="5724088" cy="3211970"/>
        </p:xfrm>
        <a:graphic>
          <a:graphicData uri="http://schemas.openxmlformats.org/drawingml/2006/table">
            <a:tbl>
              <a:tblPr firstRow="1" bandRow="1">
                <a:tableStyleId>{5C22544A-7EE6-4342-B048-85BDC9FD1C3A}</a:tableStyleId>
              </a:tblPr>
              <a:tblGrid>
                <a:gridCol w="1840640">
                  <a:extLst>
                    <a:ext uri="{9D8B030D-6E8A-4147-A177-3AD203B41FA5}">
                      <a16:colId xmlns:a16="http://schemas.microsoft.com/office/drawing/2014/main" val="1043540861"/>
                    </a:ext>
                  </a:extLst>
                </a:gridCol>
                <a:gridCol w="3883448">
                  <a:extLst>
                    <a:ext uri="{9D8B030D-6E8A-4147-A177-3AD203B41FA5}">
                      <a16:colId xmlns:a16="http://schemas.microsoft.com/office/drawing/2014/main" val="4081856770"/>
                    </a:ext>
                  </a:extLst>
                </a:gridCol>
              </a:tblGrid>
              <a:tr h="320120">
                <a:tc gridSpan="2">
                  <a:txBody>
                    <a:bodyPr/>
                    <a:lstStyle/>
                    <a:p>
                      <a:pPr algn="ctr"/>
                      <a:r>
                        <a:rPr lang="en-US" dirty="0"/>
                        <a:t>Our Grants</a:t>
                      </a:r>
                    </a:p>
                  </a:txBody>
                  <a:tcPr>
                    <a:solidFill>
                      <a:srgbClr val="9E053B"/>
                    </a:solidFill>
                  </a:tcPr>
                </a:tc>
                <a:tc hMerge="1">
                  <a:txBody>
                    <a:bodyPr/>
                    <a:lstStyle/>
                    <a:p>
                      <a:endParaRPr lang="en-US" dirty="0"/>
                    </a:p>
                  </a:txBody>
                  <a:tcPr/>
                </a:tc>
                <a:extLst>
                  <a:ext uri="{0D108BD9-81ED-4DB2-BD59-A6C34878D82A}">
                    <a16:rowId xmlns:a16="http://schemas.microsoft.com/office/drawing/2014/main" val="2129753384"/>
                  </a:ext>
                </a:extLst>
              </a:tr>
              <a:tr h="320120">
                <a:tc>
                  <a:txBody>
                    <a:bodyPr/>
                    <a:lstStyle/>
                    <a:p>
                      <a:r>
                        <a:rPr lang="en-US" sz="1800" dirty="0"/>
                        <a:t>General Grants </a:t>
                      </a:r>
                      <a:endParaRPr lang="en-US" dirty="0"/>
                    </a:p>
                  </a:txBody>
                  <a:tcPr>
                    <a:solidFill>
                      <a:srgbClr val="D9CBA3"/>
                    </a:solidFill>
                  </a:tcPr>
                </a:tc>
                <a:tc>
                  <a:txBody>
                    <a:bodyPr/>
                    <a:lstStyle/>
                    <a:p>
                      <a:r>
                        <a:rPr lang="en-US" sz="1800" dirty="0"/>
                        <a:t>open continuously</a:t>
                      </a:r>
                      <a:endParaRPr lang="en-US" dirty="0"/>
                    </a:p>
                  </a:txBody>
                  <a:tcPr>
                    <a:solidFill>
                      <a:srgbClr val="D9CBA3"/>
                    </a:solidFill>
                  </a:tcPr>
                </a:tc>
                <a:extLst>
                  <a:ext uri="{0D108BD9-81ED-4DB2-BD59-A6C34878D82A}">
                    <a16:rowId xmlns:a16="http://schemas.microsoft.com/office/drawing/2014/main" val="1810394069"/>
                  </a:ext>
                </a:extLst>
              </a:tr>
              <a:tr h="560210">
                <a:tc>
                  <a:txBody>
                    <a:bodyPr/>
                    <a:lstStyle/>
                    <a:p>
                      <a:r>
                        <a:rPr lang="en-US" sz="1800" dirty="0"/>
                        <a:t>Capacity Building Grants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cycles/year</a:t>
                      </a:r>
                    </a:p>
                    <a:p>
                      <a:r>
                        <a:rPr lang="en-US" sz="1800" dirty="0"/>
                        <a:t>Dec 1-Jan 15 &amp; Jun 1-Jul 15</a:t>
                      </a:r>
                      <a:endParaRPr lang="en-US" dirty="0"/>
                    </a:p>
                  </a:txBody>
                  <a:tcPr/>
                </a:tc>
                <a:extLst>
                  <a:ext uri="{0D108BD9-81ED-4DB2-BD59-A6C34878D82A}">
                    <a16:rowId xmlns:a16="http://schemas.microsoft.com/office/drawing/2014/main" val="1638773534"/>
                  </a:ext>
                </a:extLst>
              </a:tr>
              <a:tr h="560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Multi-Year Grants</a:t>
                      </a:r>
                    </a:p>
                  </a:txBody>
                  <a:tcPr>
                    <a:solidFill>
                      <a:srgbClr val="D9CBA3"/>
                    </a:solidFill>
                  </a:tcPr>
                </a:tc>
                <a:tc>
                  <a:txBody>
                    <a:bodyPr/>
                    <a:lstStyle/>
                    <a:p>
                      <a:r>
                        <a:rPr lang="en-US" dirty="0"/>
                        <a:t>Generally, by invitation only</a:t>
                      </a:r>
                    </a:p>
                  </a:txBody>
                  <a:tcPr>
                    <a:solidFill>
                      <a:srgbClr val="D9CBA3"/>
                    </a:solidFill>
                  </a:tcPr>
                </a:tc>
                <a:extLst>
                  <a:ext uri="{0D108BD9-81ED-4DB2-BD59-A6C34878D82A}">
                    <a16:rowId xmlns:a16="http://schemas.microsoft.com/office/drawing/2014/main" val="2071731610"/>
                  </a:ext>
                </a:extLst>
              </a:tr>
              <a:tr h="560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IDEA Grants</a:t>
                      </a:r>
                    </a:p>
                  </a:txBody>
                  <a:tcPr/>
                </a:tc>
                <a:tc>
                  <a:txBody>
                    <a:bodyPr/>
                    <a:lstStyle/>
                    <a:p>
                      <a:r>
                        <a:rPr lang="en-US" dirty="0"/>
                        <a:t>Grants for grassroots, Black-led organizations (Spring &amp; Fall Cycles)</a:t>
                      </a:r>
                    </a:p>
                  </a:txBody>
                  <a:tcPr/>
                </a:tc>
                <a:extLst>
                  <a:ext uri="{0D108BD9-81ED-4DB2-BD59-A6C34878D82A}">
                    <a16:rowId xmlns:a16="http://schemas.microsoft.com/office/drawing/2014/main" val="3772517665"/>
                  </a:ext>
                </a:extLst>
              </a:tr>
              <a:tr h="560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Community  Benefit Projects</a:t>
                      </a:r>
                      <a:endParaRPr lang="en-US" dirty="0"/>
                    </a:p>
                  </a:txBody>
                  <a:tcPr>
                    <a:solidFill>
                      <a:srgbClr val="D9CBA3"/>
                    </a:solidFill>
                  </a:tcPr>
                </a:tc>
                <a:tc>
                  <a:txBody>
                    <a:bodyPr/>
                    <a:lstStyle/>
                    <a:p>
                      <a:r>
                        <a:rPr lang="en-US" dirty="0"/>
                        <a:t>May be initiated internally or by a local organization</a:t>
                      </a:r>
                    </a:p>
                  </a:txBody>
                  <a:tcPr>
                    <a:solidFill>
                      <a:srgbClr val="D9CBA3"/>
                    </a:solidFill>
                  </a:tcPr>
                </a:tc>
                <a:extLst>
                  <a:ext uri="{0D108BD9-81ED-4DB2-BD59-A6C34878D82A}">
                    <a16:rowId xmlns:a16="http://schemas.microsoft.com/office/drawing/2014/main" val="4120595951"/>
                  </a:ext>
                </a:extLst>
              </a:tr>
            </a:tbl>
          </a:graphicData>
        </a:graphic>
      </p:graphicFrame>
      <p:sp>
        <p:nvSpPr>
          <p:cNvPr id="9" name="TextBox 8">
            <a:extLst>
              <a:ext uri="{FF2B5EF4-FFF2-40B4-BE49-F238E27FC236}">
                <a16:creationId xmlns:a16="http://schemas.microsoft.com/office/drawing/2014/main" id="{03A67620-5FC9-0E88-2394-34432AA0931D}"/>
              </a:ext>
            </a:extLst>
          </p:cNvPr>
          <p:cNvSpPr txBox="1"/>
          <p:nvPr/>
        </p:nvSpPr>
        <p:spPr>
          <a:xfrm>
            <a:off x="3888298" y="6279196"/>
            <a:ext cx="6094602" cy="369332"/>
          </a:xfrm>
          <a:prstGeom prst="rect">
            <a:avLst/>
          </a:prstGeom>
          <a:noFill/>
        </p:spPr>
        <p:txBody>
          <a:bodyPr wrap="square">
            <a:spAutoFit/>
          </a:bodyPr>
          <a:lstStyle/>
          <a:p>
            <a:pPr marL="0" indent="0">
              <a:buNone/>
            </a:pPr>
            <a:r>
              <a:rPr lang="en-US" sz="1800" dirty="0">
                <a:hlinkClick r:id="rId8"/>
              </a:rPr>
              <a:t>https://www.aushermanfamilyfoundation.org</a:t>
            </a:r>
            <a:endParaRPr lang="en-US" sz="1800" dirty="0"/>
          </a:p>
        </p:txBody>
      </p:sp>
    </p:spTree>
    <p:extLst>
      <p:ext uri="{BB962C8B-B14F-4D97-AF65-F5344CB8AC3E}">
        <p14:creationId xmlns:p14="http://schemas.microsoft.com/office/powerpoint/2010/main" val="416952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6CAB470-3E2F-F3E3-9CD5-CAC7E70B1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38" y="302786"/>
            <a:ext cx="5749124" cy="1454681"/>
          </a:xfrm>
          <a:prstGeom prst="rect">
            <a:avLst/>
          </a:prstGeom>
        </p:spPr>
      </p:pic>
      <p:sp>
        <p:nvSpPr>
          <p:cNvPr id="8" name="TextBox 7">
            <a:extLst>
              <a:ext uri="{FF2B5EF4-FFF2-40B4-BE49-F238E27FC236}">
                <a16:creationId xmlns:a16="http://schemas.microsoft.com/office/drawing/2014/main" id="{D69F3A26-74E6-85E7-2E5A-4EFC693C6F8C}"/>
              </a:ext>
            </a:extLst>
          </p:cNvPr>
          <p:cNvSpPr txBox="1"/>
          <p:nvPr/>
        </p:nvSpPr>
        <p:spPr>
          <a:xfrm>
            <a:off x="8369313" y="345774"/>
            <a:ext cx="3715915" cy="1754326"/>
          </a:xfrm>
          <a:prstGeom prst="rect">
            <a:avLst/>
          </a:prstGeom>
          <a:noFill/>
        </p:spPr>
        <p:txBody>
          <a:bodyPr wrap="square" rtlCol="0">
            <a:spAutoFit/>
          </a:bodyPr>
          <a:lstStyle/>
          <a:p>
            <a:pPr defTabSz="685800"/>
            <a:r>
              <a:rPr lang="en-US" sz="1500" b="1" dirty="0">
                <a:solidFill>
                  <a:prstClr val="black"/>
                </a:solidFill>
                <a:latin typeface="Calibri" panose="020F0502020204030204"/>
              </a:rPr>
              <a:t>Who to contact with questions</a:t>
            </a:r>
            <a:r>
              <a:rPr lang="en-US" sz="1350" dirty="0">
                <a:solidFill>
                  <a:prstClr val="black"/>
                </a:solidFill>
                <a:latin typeface="Calibri" panose="020F0502020204030204"/>
              </a:rPr>
              <a:t>:</a:t>
            </a:r>
          </a:p>
          <a:p>
            <a:pPr defTabSz="685800"/>
            <a:endParaRPr lang="en-US" sz="1200" dirty="0">
              <a:solidFill>
                <a:prstClr val="black"/>
              </a:solidFill>
              <a:latin typeface="Calibri" panose="020F0502020204030204"/>
            </a:endParaRPr>
          </a:p>
          <a:p>
            <a:pPr defTabSz="685800"/>
            <a:r>
              <a:rPr lang="en-US" sz="1350" dirty="0">
                <a:solidFill>
                  <a:prstClr val="black"/>
                </a:solidFill>
                <a:latin typeface="Calibri" panose="020F0502020204030204"/>
              </a:rPr>
              <a:t>Mark Kamie, Community Impact Manager</a:t>
            </a:r>
          </a:p>
          <a:p>
            <a:pPr defTabSz="685800"/>
            <a:r>
              <a:rPr lang="en-US" sz="1350" dirty="0">
                <a:solidFill>
                  <a:prstClr val="black"/>
                </a:solidFill>
                <a:latin typeface="Calibri" panose="020F0502020204030204"/>
                <a:hlinkClick r:id="rId3"/>
              </a:rPr>
              <a:t>m.kamie@frederickcountygives.org</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301-695-7660</a:t>
            </a: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Diana Fulchiron, Director of Community Impact</a:t>
            </a:r>
          </a:p>
          <a:p>
            <a:pPr defTabSz="685800"/>
            <a:r>
              <a:rPr lang="en-US" sz="1350" dirty="0">
                <a:solidFill>
                  <a:prstClr val="black"/>
                </a:solidFill>
                <a:latin typeface="Calibri" panose="020F0502020204030204"/>
                <a:hlinkClick r:id="rId4"/>
              </a:rPr>
              <a:t>d.fulchiron@frederickcountygives.org</a:t>
            </a:r>
            <a:r>
              <a:rPr lang="en-US" sz="1350" dirty="0">
                <a:solidFill>
                  <a:prstClr val="black"/>
                </a:solidFill>
                <a:latin typeface="Calibri" panose="020F0502020204030204"/>
              </a:rPr>
              <a:t> </a:t>
            </a:r>
          </a:p>
        </p:txBody>
      </p:sp>
      <p:sp>
        <p:nvSpPr>
          <p:cNvPr id="9" name="TextBox 8">
            <a:extLst>
              <a:ext uri="{FF2B5EF4-FFF2-40B4-BE49-F238E27FC236}">
                <a16:creationId xmlns:a16="http://schemas.microsoft.com/office/drawing/2014/main" id="{96C69A8B-E3BB-BB26-2CB4-35245156EB88}"/>
              </a:ext>
            </a:extLst>
          </p:cNvPr>
          <p:cNvSpPr txBox="1"/>
          <p:nvPr/>
        </p:nvSpPr>
        <p:spPr>
          <a:xfrm>
            <a:off x="8476085" y="2351645"/>
            <a:ext cx="3715915" cy="946413"/>
          </a:xfrm>
          <a:prstGeom prst="rect">
            <a:avLst/>
          </a:prstGeom>
          <a:noFill/>
        </p:spPr>
        <p:txBody>
          <a:bodyPr wrap="square" rtlCol="0">
            <a:spAutoFit/>
          </a:bodyPr>
          <a:lstStyle/>
          <a:p>
            <a:pPr defTabSz="685800"/>
            <a:r>
              <a:rPr lang="en-US" sz="1500" b="1" dirty="0">
                <a:solidFill>
                  <a:prstClr val="black"/>
                </a:solidFill>
                <a:latin typeface="Calibri" panose="020F0502020204030204"/>
              </a:rPr>
              <a:t>Important dates</a:t>
            </a:r>
            <a:r>
              <a:rPr lang="en-US" sz="1350" dirty="0">
                <a:solidFill>
                  <a:prstClr val="black"/>
                </a:solidFill>
                <a:latin typeface="Calibri" panose="020F0502020204030204"/>
              </a:rPr>
              <a:t>:</a:t>
            </a:r>
            <a:endParaRPr lang="en-US" sz="750" dirty="0">
              <a:solidFill>
                <a:prstClr val="black"/>
              </a:solidFill>
              <a:latin typeface="Calibri" panose="020F0502020204030204"/>
            </a:endParaRPr>
          </a:p>
          <a:p>
            <a:pPr defTabSz="685800"/>
            <a:r>
              <a:rPr lang="en-US" sz="1350" dirty="0">
                <a:solidFill>
                  <a:prstClr val="black"/>
                </a:solidFill>
                <a:latin typeface="Calibri" panose="020F0502020204030204"/>
              </a:rPr>
              <a:t>Women’s Giving Circle Grants	     Feb 15-Mar 15</a:t>
            </a:r>
          </a:p>
          <a:p>
            <a:pPr defTabSz="685800"/>
            <a:r>
              <a:rPr lang="en-US" sz="1350" dirty="0">
                <a:solidFill>
                  <a:prstClr val="black"/>
                </a:solidFill>
                <a:latin typeface="Calibri" panose="020F0502020204030204"/>
              </a:rPr>
              <a:t>Strategic Grants 		     Jul 15-Aug 15</a:t>
            </a:r>
          </a:p>
          <a:p>
            <a:pPr defTabSz="685800"/>
            <a:r>
              <a:rPr lang="en-US" sz="1350" dirty="0">
                <a:solidFill>
                  <a:prstClr val="black"/>
                </a:solidFill>
                <a:latin typeface="Calibri" panose="020F0502020204030204"/>
              </a:rPr>
              <a:t>Impact Grants 		    Aug 15-Sep 15</a:t>
            </a:r>
          </a:p>
        </p:txBody>
      </p:sp>
      <p:sp>
        <p:nvSpPr>
          <p:cNvPr id="3" name="TextBox 2">
            <a:extLst>
              <a:ext uri="{FF2B5EF4-FFF2-40B4-BE49-F238E27FC236}">
                <a16:creationId xmlns:a16="http://schemas.microsoft.com/office/drawing/2014/main" id="{FAF75CE3-6016-A7E4-E6B5-A24088B2FA7C}"/>
              </a:ext>
            </a:extLst>
          </p:cNvPr>
          <p:cNvSpPr txBox="1"/>
          <p:nvPr/>
        </p:nvSpPr>
        <p:spPr>
          <a:xfrm>
            <a:off x="618338" y="6302383"/>
            <a:ext cx="10916524" cy="369332"/>
          </a:xfrm>
          <a:prstGeom prst="rect">
            <a:avLst/>
          </a:prstGeom>
          <a:noFill/>
        </p:spPr>
        <p:txBody>
          <a:bodyPr wrap="square">
            <a:spAutoFit/>
          </a:bodyPr>
          <a:lstStyle/>
          <a:p>
            <a:pPr defTabSz="685800"/>
            <a:r>
              <a:rPr lang="en-US" sz="1800" dirty="0">
                <a:solidFill>
                  <a:prstClr val="black"/>
                </a:solidFill>
                <a:latin typeface="Calibri" panose="020F0502020204030204"/>
                <a:hlinkClick r:id="rId5"/>
              </a:rPr>
              <a:t>https://www.frederickcountygives.org/Grants</a:t>
            </a:r>
            <a:r>
              <a:rPr lang="en-US" sz="1800" dirty="0">
                <a:solidFill>
                  <a:prstClr val="black"/>
                </a:solidFill>
                <a:latin typeface="Calibri" panose="020F0502020204030204"/>
              </a:rPr>
              <a:t>								</a:t>
            </a:r>
            <a:r>
              <a:rPr lang="en-US" sz="1800" dirty="0">
                <a:solidFill>
                  <a:prstClr val="black"/>
                </a:solidFill>
                <a:latin typeface="Calibri" panose="020F0502020204030204"/>
                <a:hlinkClick r:id="rId6"/>
              </a:rPr>
              <a:t>Apply Here</a:t>
            </a:r>
            <a:endParaRPr lang="en-US" sz="18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66DACA94-1E56-DEDD-DECA-C59B07C62755}"/>
              </a:ext>
            </a:extLst>
          </p:cNvPr>
          <p:cNvSpPr txBox="1"/>
          <p:nvPr/>
        </p:nvSpPr>
        <p:spPr>
          <a:xfrm>
            <a:off x="283564" y="2178520"/>
            <a:ext cx="7224333" cy="646331"/>
          </a:xfrm>
          <a:prstGeom prst="rect">
            <a:avLst/>
          </a:prstGeom>
          <a:noFill/>
        </p:spPr>
        <p:txBody>
          <a:bodyPr wrap="square">
            <a:spAutoFit/>
          </a:bodyPr>
          <a:lstStyle/>
          <a:p>
            <a:pPr algn="ctr"/>
            <a:r>
              <a:rPr lang="en-US" dirty="0"/>
              <a:t>Our grant funding is divided into three broad areas with different applications and deadline.</a:t>
            </a:r>
          </a:p>
        </p:txBody>
      </p:sp>
      <p:pic>
        <p:nvPicPr>
          <p:cNvPr id="13" name="Picture 12">
            <a:extLst>
              <a:ext uri="{FF2B5EF4-FFF2-40B4-BE49-F238E27FC236}">
                <a16:creationId xmlns:a16="http://schemas.microsoft.com/office/drawing/2014/main" id="{9FBC3725-8F28-F6B4-639E-5BDDC61F056A}"/>
              </a:ext>
            </a:extLst>
          </p:cNvPr>
          <p:cNvPicPr>
            <a:picLocks noChangeAspect="1"/>
          </p:cNvPicPr>
          <p:nvPr/>
        </p:nvPicPr>
        <p:blipFill>
          <a:blip r:embed="rId7"/>
          <a:stretch>
            <a:fillRect/>
          </a:stretch>
        </p:blipFill>
        <p:spPr>
          <a:xfrm rot="956569">
            <a:off x="7475959" y="3654778"/>
            <a:ext cx="2000250" cy="2543175"/>
          </a:xfrm>
          <a:prstGeom prst="rect">
            <a:avLst/>
          </a:prstGeom>
        </p:spPr>
      </p:pic>
      <p:sp>
        <p:nvSpPr>
          <p:cNvPr id="15" name="TextBox 14">
            <a:extLst>
              <a:ext uri="{FF2B5EF4-FFF2-40B4-BE49-F238E27FC236}">
                <a16:creationId xmlns:a16="http://schemas.microsoft.com/office/drawing/2014/main" id="{A9130E0B-5101-71A1-DEE3-6486A0A646D6}"/>
              </a:ext>
            </a:extLst>
          </p:cNvPr>
          <p:cNvSpPr txBox="1"/>
          <p:nvPr/>
        </p:nvSpPr>
        <p:spPr>
          <a:xfrm>
            <a:off x="446091" y="3126900"/>
            <a:ext cx="6093618" cy="369332"/>
          </a:xfrm>
          <a:prstGeom prst="rect">
            <a:avLst/>
          </a:prstGeom>
          <a:noFill/>
        </p:spPr>
        <p:txBody>
          <a:bodyPr wrap="square">
            <a:spAutoFit/>
          </a:bodyPr>
          <a:lstStyle/>
          <a:p>
            <a:r>
              <a:rPr lang="en-US" dirty="0"/>
              <a:t>2018 Human Needs Assessment with 2022 Update</a:t>
            </a:r>
          </a:p>
        </p:txBody>
      </p:sp>
      <p:sp>
        <p:nvSpPr>
          <p:cNvPr id="17" name="TextBox 16">
            <a:extLst>
              <a:ext uri="{FF2B5EF4-FFF2-40B4-BE49-F238E27FC236}">
                <a16:creationId xmlns:a16="http://schemas.microsoft.com/office/drawing/2014/main" id="{6635B86E-8F81-A94D-9753-24F9F8543560}"/>
              </a:ext>
            </a:extLst>
          </p:cNvPr>
          <p:cNvSpPr txBox="1"/>
          <p:nvPr/>
        </p:nvSpPr>
        <p:spPr>
          <a:xfrm>
            <a:off x="446091" y="3633705"/>
            <a:ext cx="6093618" cy="2585323"/>
          </a:xfrm>
          <a:prstGeom prst="rect">
            <a:avLst/>
          </a:prstGeom>
          <a:noFill/>
        </p:spPr>
        <p:txBody>
          <a:bodyPr wrap="square">
            <a:spAutoFit/>
          </a:bodyPr>
          <a:lstStyle/>
          <a:p>
            <a:r>
              <a:rPr lang="en-US" dirty="0"/>
              <a:t>2018</a:t>
            </a:r>
          </a:p>
          <a:p>
            <a:pPr marL="285750" indent="-285750">
              <a:buFont typeface="Wingdings" panose="05000000000000000000" pitchFamily="2" charset="2"/>
              <a:buChar char="Ø"/>
            </a:pPr>
            <a:r>
              <a:rPr lang="en-US" dirty="0"/>
              <a:t>Supporting families with children</a:t>
            </a:r>
          </a:p>
          <a:p>
            <a:pPr marL="285750" indent="-285750">
              <a:buFont typeface="Wingdings" panose="05000000000000000000" pitchFamily="2" charset="2"/>
              <a:buChar char="Ø"/>
            </a:pPr>
            <a:r>
              <a:rPr lang="en-US" dirty="0"/>
              <a:t>Preparing for an aging population</a:t>
            </a:r>
          </a:p>
          <a:p>
            <a:pPr marL="285750" indent="-285750">
              <a:buFont typeface="Wingdings" panose="05000000000000000000" pitchFamily="2" charset="2"/>
              <a:buChar char="Ø"/>
            </a:pPr>
            <a:r>
              <a:rPr lang="en-US" dirty="0"/>
              <a:t>Responding to substance use disorder</a:t>
            </a:r>
          </a:p>
          <a:p>
            <a:endParaRPr lang="en-US" dirty="0"/>
          </a:p>
          <a:p>
            <a:r>
              <a:rPr lang="en-US" dirty="0"/>
              <a:t>2022 </a:t>
            </a:r>
          </a:p>
          <a:p>
            <a:pPr marL="285750" indent="-285750">
              <a:buFont typeface="Wingdings" panose="05000000000000000000" pitchFamily="2" charset="2"/>
              <a:buChar char="Ø"/>
            </a:pPr>
            <a:r>
              <a:rPr lang="en-US" dirty="0"/>
              <a:t>Supporting access to affordable housing</a:t>
            </a:r>
          </a:p>
          <a:p>
            <a:pPr marL="285750" indent="-285750">
              <a:buFont typeface="Wingdings" panose="05000000000000000000" pitchFamily="2" charset="2"/>
              <a:buChar char="Ø"/>
            </a:pPr>
            <a:r>
              <a:rPr lang="en-US" dirty="0"/>
              <a:t>Addressing mental health needs</a:t>
            </a:r>
          </a:p>
          <a:p>
            <a:pPr marL="285750" indent="-285750">
              <a:buFont typeface="Wingdings" panose="05000000000000000000" pitchFamily="2" charset="2"/>
              <a:buChar char="Ø"/>
            </a:pPr>
            <a:r>
              <a:rPr lang="en-US" dirty="0"/>
              <a:t>Alleviating disparities in service delivery</a:t>
            </a:r>
          </a:p>
        </p:txBody>
      </p:sp>
    </p:spTree>
    <p:extLst>
      <p:ext uri="{BB962C8B-B14F-4D97-AF65-F5344CB8AC3E}">
        <p14:creationId xmlns:p14="http://schemas.microsoft.com/office/powerpoint/2010/main" val="384854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7DDCD2-EF4B-B7A1-02A0-71396163AB7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dirty="0">
                <a:latin typeface="Century Gothic" panose="020B0502020202020204" pitchFamily="34" charset="0"/>
              </a:rPr>
              <a:t>City of Frederick’s Community Promotion Grant Funding Cycle</a:t>
            </a:r>
          </a:p>
        </p:txBody>
      </p:sp>
      <p:sp>
        <p:nvSpPr>
          <p:cNvPr id="4" name="TextBox 3">
            <a:extLst>
              <a:ext uri="{FF2B5EF4-FFF2-40B4-BE49-F238E27FC236}">
                <a16:creationId xmlns:a16="http://schemas.microsoft.com/office/drawing/2014/main" id="{FE6D5EBE-D7D6-35D5-D151-ACFD6FE2BE10}"/>
              </a:ext>
            </a:extLst>
          </p:cNvPr>
          <p:cNvSpPr txBox="1"/>
          <p:nvPr/>
        </p:nvSpPr>
        <p:spPr>
          <a:xfrm>
            <a:off x="735648" y="1690688"/>
            <a:ext cx="5181600" cy="1846659"/>
          </a:xfrm>
          <a:prstGeom prst="rect">
            <a:avLst/>
          </a:prstGeom>
          <a:noFill/>
        </p:spPr>
        <p:txBody>
          <a:bodyPr wrap="square">
            <a:spAutoFit/>
          </a:bodyPr>
          <a:lstStyle/>
          <a:p>
            <a:pPr marL="0" marR="0">
              <a:spcBef>
                <a:spcPts val="0"/>
              </a:spcBef>
              <a:spcAft>
                <a:spcPts val="0"/>
              </a:spcAft>
            </a:pPr>
            <a:r>
              <a:rPr lang="en-US" sz="1800" u="sng" dirty="0">
                <a:solidFill>
                  <a:srgbClr val="000000"/>
                </a:solidFill>
                <a:effectLst/>
                <a:latin typeface="Century Gothic" panose="020B0502020202020204" pitchFamily="34" charset="0"/>
                <a:ea typeface="Calibri" panose="020F0502020204030204" pitchFamily="34" charset="0"/>
              </a:rPr>
              <a:t>Who to contact?</a:t>
            </a:r>
          </a:p>
          <a:p>
            <a:pPr marL="0" marR="0">
              <a:spcBef>
                <a:spcPts val="0"/>
              </a:spcBef>
              <a:spcAft>
                <a:spcPts val="0"/>
              </a:spcAft>
            </a:pPr>
            <a:endParaRPr lang="en-US" sz="1600" dirty="0">
              <a:solidFill>
                <a:srgbClr val="000000"/>
              </a:solidFill>
              <a:latin typeface="Century Gothic" panose="020B0502020202020204" pitchFamily="34" charset="0"/>
              <a:ea typeface="Calibri" panose="020F0502020204030204" pitchFamily="34" charset="0"/>
            </a:endParaRPr>
          </a:p>
          <a:p>
            <a:pPr marL="0" marR="0">
              <a:spcBef>
                <a:spcPts val="0"/>
              </a:spcBef>
              <a:spcAft>
                <a:spcPts val="0"/>
              </a:spcAft>
            </a:pPr>
            <a:r>
              <a:rPr lang="en-US" sz="1600" b="1" dirty="0">
                <a:solidFill>
                  <a:srgbClr val="000000"/>
                </a:solidFill>
                <a:latin typeface="Century Gothic" panose="020B0502020202020204" pitchFamily="34" charset="0"/>
                <a:ea typeface="Calibri" panose="020F0502020204030204" pitchFamily="34" charset="0"/>
              </a:rPr>
              <a:t>Assistant to the Mayor</a:t>
            </a:r>
            <a:r>
              <a:rPr lang="en-US" sz="1600" dirty="0">
                <a:solidFill>
                  <a:srgbClr val="000000"/>
                </a:solidFill>
                <a:latin typeface="Century Gothic" panose="020B0502020202020204" pitchFamily="34" charset="0"/>
                <a:ea typeface="Calibri" panose="020F0502020204030204" pitchFamily="34" charset="0"/>
              </a:rPr>
              <a:t>: Gayon Sampson </a:t>
            </a:r>
            <a:r>
              <a:rPr lang="en-US" sz="1600" dirty="0">
                <a:solidFill>
                  <a:srgbClr val="000000"/>
                </a:solidFill>
                <a:latin typeface="Century Gothic" panose="020B0502020202020204" pitchFamily="34" charset="0"/>
                <a:ea typeface="Calibri" panose="020F0502020204030204" pitchFamily="34" charset="0"/>
                <a:hlinkClick r:id="rId2"/>
              </a:rPr>
              <a:t>gsampson@cityoffrederickmd.gov</a:t>
            </a:r>
            <a:r>
              <a:rPr lang="en-US" sz="1600" dirty="0">
                <a:solidFill>
                  <a:srgbClr val="000000"/>
                </a:solidFill>
                <a:latin typeface="Century Gothic" panose="020B0502020202020204" pitchFamily="34" charset="0"/>
                <a:ea typeface="Calibri" panose="020F0502020204030204" pitchFamily="34" charset="0"/>
              </a:rPr>
              <a:t> </a:t>
            </a:r>
          </a:p>
          <a:p>
            <a:pPr marL="0" marR="0">
              <a:spcBef>
                <a:spcPts val="0"/>
              </a:spcBef>
              <a:spcAft>
                <a:spcPts val="0"/>
              </a:spcAft>
            </a:pPr>
            <a:endParaRPr lang="en-US" sz="1600" dirty="0">
              <a:solidFill>
                <a:srgbClr val="000000"/>
              </a:solidFill>
              <a:latin typeface="Century Gothic" panose="020B0502020202020204" pitchFamily="34" charset="0"/>
              <a:ea typeface="Calibri" panose="020F0502020204030204" pitchFamily="34" charset="0"/>
            </a:endParaRPr>
          </a:p>
          <a:p>
            <a:pPr marL="0" marR="0">
              <a:spcBef>
                <a:spcPts val="0"/>
              </a:spcBef>
              <a:spcAft>
                <a:spcPts val="0"/>
              </a:spcAft>
            </a:pPr>
            <a:r>
              <a:rPr lang="en-US" sz="1600" b="1" dirty="0">
                <a:solidFill>
                  <a:srgbClr val="000000"/>
                </a:solidFill>
                <a:latin typeface="Century Gothic" panose="020B0502020202020204" pitchFamily="34" charset="0"/>
                <a:ea typeface="Calibri" panose="020F0502020204030204" pitchFamily="34" charset="0"/>
              </a:rPr>
              <a:t>Community Engagement Specialist</a:t>
            </a:r>
            <a:r>
              <a:rPr lang="en-US" sz="1600" dirty="0">
                <a:solidFill>
                  <a:srgbClr val="000000"/>
                </a:solidFill>
                <a:latin typeface="Century Gothic" panose="020B0502020202020204" pitchFamily="34" charset="0"/>
                <a:ea typeface="Calibri" panose="020F0502020204030204" pitchFamily="34" charset="0"/>
              </a:rPr>
              <a:t>: Lauren Paulet </a:t>
            </a:r>
            <a:r>
              <a:rPr lang="fi-FI" sz="1600" dirty="0">
                <a:solidFill>
                  <a:srgbClr val="000000"/>
                </a:solidFill>
                <a:latin typeface="Century Gothic" panose="020B0502020202020204" pitchFamily="34" charset="0"/>
                <a:ea typeface="Calibri" panose="020F0502020204030204" pitchFamily="34" charset="0"/>
                <a:hlinkClick r:id="rId3"/>
              </a:rPr>
              <a:t>lpaulet@cityoffrederickmd.gov</a:t>
            </a:r>
            <a:r>
              <a:rPr lang="fi-FI" sz="1600" dirty="0">
                <a:solidFill>
                  <a:srgbClr val="000000"/>
                </a:solidFill>
                <a:latin typeface="Century Gothic" panose="020B0502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
        <p:nvSpPr>
          <p:cNvPr id="5" name="Content Placeholder 2">
            <a:extLst>
              <a:ext uri="{FF2B5EF4-FFF2-40B4-BE49-F238E27FC236}">
                <a16:creationId xmlns:a16="http://schemas.microsoft.com/office/drawing/2014/main" id="{AFFC6E63-6F94-C859-3628-B6C53587C0F7}"/>
              </a:ext>
            </a:extLst>
          </p:cNvPr>
          <p:cNvSpPr txBox="1">
            <a:spLocks/>
          </p:cNvSpPr>
          <p:nvPr/>
        </p:nvSpPr>
        <p:spPr>
          <a:xfrm>
            <a:off x="735648" y="3650850"/>
            <a:ext cx="5181600" cy="2131078"/>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800" dirty="0">
                <a:solidFill>
                  <a:srgbClr val="000000"/>
                </a:solidFill>
                <a:latin typeface="Century Gothic" panose="020B0502020202020204" pitchFamily="34" charset="0"/>
                <a:ea typeface="Calibri" panose="020F0502020204030204" pitchFamily="34" charset="0"/>
              </a:rPr>
              <a:t>The City of Frederick's Community Promotion Grant Funding Cycle is now open for FY2024. The program awards up to $20,000  to supplement existing funds that either create or enhance services to positively impact city residents. Any 501 (c)(3), (c)(4), or (c)(6) organization with programs in the City of Frederick is eligible to apply.</a:t>
            </a:r>
            <a:endParaRPr lang="en-US" sz="1800" dirty="0">
              <a:latin typeface="Calibri" panose="020F0502020204030204" pitchFamily="34" charset="0"/>
              <a:ea typeface="Calibri" panose="020F0502020204030204" pitchFamily="34" charset="0"/>
            </a:endParaRPr>
          </a:p>
        </p:txBody>
      </p:sp>
      <p:sp>
        <p:nvSpPr>
          <p:cNvPr id="6" name="Content Placeholder 3">
            <a:extLst>
              <a:ext uri="{FF2B5EF4-FFF2-40B4-BE49-F238E27FC236}">
                <a16:creationId xmlns:a16="http://schemas.microsoft.com/office/drawing/2014/main" id="{A4CCF617-6DB0-1655-C221-5DC211E136E9}"/>
              </a:ext>
            </a:extLst>
          </p:cNvPr>
          <p:cNvSpPr txBox="1">
            <a:spLocks/>
          </p:cNvSpPr>
          <p:nvPr/>
        </p:nvSpPr>
        <p:spPr>
          <a:xfrm>
            <a:off x="6360208" y="1909644"/>
            <a:ext cx="5181600" cy="3872283"/>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spcBef>
                <a:spcPts val="0"/>
              </a:spcBef>
              <a:spcAft>
                <a:spcPts val="500"/>
              </a:spcAft>
              <a:buFont typeface="Wingdings" pitchFamily="2" charset="2"/>
              <a:buNone/>
            </a:pPr>
            <a:r>
              <a:rPr lang="en-US" b="1" dirty="0">
                <a:solidFill>
                  <a:srgbClr val="264972"/>
                </a:solidFill>
                <a:latin typeface="Century Gothic" panose="020B0502020202020204" pitchFamily="34" charset="0"/>
                <a:ea typeface="Times New Roman" panose="02020603050405020304" pitchFamily="18" charset="0"/>
              </a:rPr>
              <a:t>Application Process</a:t>
            </a:r>
            <a:endParaRPr lang="en-US" b="1" dirty="0">
              <a:latin typeface="Calibri" panose="020F0502020204030204" pitchFamily="34" charset="0"/>
              <a:ea typeface="Calibri" panose="020F0502020204030204" pitchFamily="34" charset="0"/>
            </a:endParaRPr>
          </a:p>
          <a:p>
            <a:pPr marL="0" indent="0">
              <a:spcBef>
                <a:spcPts val="0"/>
              </a:spcBef>
              <a:spcAft>
                <a:spcPts val="500"/>
              </a:spcAft>
              <a:buFont typeface="Wingdings" pitchFamily="2" charset="2"/>
              <a:buNone/>
            </a:pPr>
            <a:r>
              <a:rPr lang="en-US" sz="1600" dirty="0">
                <a:solidFill>
                  <a:srgbClr val="000000"/>
                </a:solidFill>
                <a:latin typeface="Century Gothic" panose="020B0502020202020204" pitchFamily="34" charset="0"/>
                <a:ea typeface="Calibri" panose="020F0502020204030204" pitchFamily="34" charset="0"/>
              </a:rPr>
              <a:t>To submit an application, interested organizations should do the following:</a:t>
            </a:r>
            <a:endParaRPr lang="en-US" sz="1600" dirty="0">
              <a:latin typeface="Calibri" panose="020F0502020204030204" pitchFamily="34" charset="0"/>
              <a:ea typeface="Calibri" panose="020F0502020204030204" pitchFamily="34" charset="0"/>
            </a:endParaRPr>
          </a:p>
          <a:p>
            <a:pPr marL="342900" indent="-342900">
              <a:spcBef>
                <a:spcPts val="0"/>
              </a:spcBef>
              <a:spcAft>
                <a:spcPts val="500"/>
              </a:spcAft>
              <a:buClr>
                <a:schemeClr val="bg2"/>
              </a:buClr>
              <a:buFont typeface="+mj-lt"/>
              <a:buAutoNum type="arabicPeriod"/>
              <a:tabLst>
                <a:tab pos="457200" algn="l"/>
              </a:tabLst>
            </a:pPr>
            <a:r>
              <a:rPr lang="en-US" sz="1600" dirty="0">
                <a:solidFill>
                  <a:srgbClr val="000000"/>
                </a:solidFill>
                <a:latin typeface="Century Gothic" panose="020B0502020202020204" pitchFamily="34" charset="0"/>
                <a:ea typeface="Times New Roman" panose="02020603050405020304" pitchFamily="18" charset="0"/>
              </a:rPr>
              <a:t>Review the </a:t>
            </a:r>
            <a:r>
              <a:rPr lang="en-US" sz="1600" u="sng" dirty="0">
                <a:solidFill>
                  <a:srgbClr val="7D1F1F"/>
                </a:solidFill>
                <a:latin typeface="Century Gothic" panose="020B0502020202020204" pitchFamily="34" charset="0"/>
                <a:ea typeface="Times New Roman" panose="02020603050405020304" pitchFamily="18" charset="0"/>
                <a:hlinkClick r:id="rId4" tooltip="Original URL: https://www.cityoffrederickmd.gov/DocumentCenter/View/20939/FY-24-CPG-Grant-Presentation. Click or tap if you trust this link."/>
              </a:rPr>
              <a:t>Program Overview</a:t>
            </a:r>
            <a:endParaRPr lang="en-US" sz="1600" dirty="0">
              <a:solidFill>
                <a:srgbClr val="000000"/>
              </a:solidFill>
              <a:latin typeface="Calibri" panose="020F0502020204030204" pitchFamily="34" charset="0"/>
              <a:ea typeface="Calibri" panose="020F0502020204030204" pitchFamily="34" charset="0"/>
            </a:endParaRPr>
          </a:p>
          <a:p>
            <a:pPr marL="342900" indent="-342900">
              <a:spcBef>
                <a:spcPts val="0"/>
              </a:spcBef>
              <a:spcAft>
                <a:spcPts val="500"/>
              </a:spcAft>
              <a:buClr>
                <a:schemeClr val="bg2"/>
              </a:buClr>
              <a:buFont typeface="+mj-lt"/>
              <a:buAutoNum type="arabicPeriod"/>
              <a:tabLst>
                <a:tab pos="457200" algn="l"/>
              </a:tabLst>
            </a:pPr>
            <a:r>
              <a:rPr lang="en-US" sz="1600" dirty="0">
                <a:solidFill>
                  <a:srgbClr val="000000"/>
                </a:solidFill>
                <a:latin typeface="Century Gothic" panose="020B0502020202020204" pitchFamily="34" charset="0"/>
                <a:ea typeface="Times New Roman" panose="02020603050405020304" pitchFamily="18" charset="0"/>
              </a:rPr>
              <a:t>Ensure all reporting is up to date (if previous funding has been granted)</a:t>
            </a:r>
            <a:endParaRPr lang="en-US" sz="1600" dirty="0">
              <a:solidFill>
                <a:srgbClr val="000000"/>
              </a:solidFill>
              <a:latin typeface="Calibri" panose="020F0502020204030204" pitchFamily="34" charset="0"/>
              <a:ea typeface="Calibri" panose="020F0502020204030204" pitchFamily="34" charset="0"/>
            </a:endParaRPr>
          </a:p>
          <a:p>
            <a:pPr marL="342900" indent="-342900">
              <a:spcBef>
                <a:spcPts val="0"/>
              </a:spcBef>
              <a:spcAft>
                <a:spcPts val="500"/>
              </a:spcAft>
              <a:buClr>
                <a:schemeClr val="bg2"/>
              </a:buClr>
              <a:buFont typeface="+mj-lt"/>
              <a:buAutoNum type="arabicPeriod"/>
              <a:tabLst>
                <a:tab pos="457200" algn="l"/>
              </a:tabLst>
            </a:pPr>
            <a:r>
              <a:rPr lang="en-US" sz="1600" dirty="0">
                <a:solidFill>
                  <a:srgbClr val="000000"/>
                </a:solidFill>
                <a:latin typeface="Century Gothic" panose="020B0502020202020204" pitchFamily="34" charset="0"/>
                <a:ea typeface="Times New Roman" panose="02020603050405020304" pitchFamily="18" charset="0"/>
              </a:rPr>
              <a:t>All applicants </a:t>
            </a:r>
            <a:r>
              <a:rPr lang="en-US" sz="1600" b="1" dirty="0">
                <a:solidFill>
                  <a:srgbClr val="000000"/>
                </a:solidFill>
                <a:highlight>
                  <a:srgbClr val="FFFF00"/>
                </a:highlight>
                <a:latin typeface="Century Gothic" panose="020B0502020202020204" pitchFamily="34" charset="0"/>
                <a:ea typeface="Times New Roman" panose="02020603050405020304" pitchFamily="18" charset="0"/>
              </a:rPr>
              <a:t>MUST</a:t>
            </a:r>
            <a:r>
              <a:rPr lang="en-US" sz="1600" dirty="0">
                <a:solidFill>
                  <a:srgbClr val="000000"/>
                </a:solidFill>
                <a:latin typeface="Century Gothic" panose="020B0502020202020204" pitchFamily="34" charset="0"/>
                <a:ea typeface="Times New Roman" panose="02020603050405020304" pitchFamily="18" charset="0"/>
              </a:rPr>
              <a:t> attend one of the two information sessions on the following dates:</a:t>
            </a:r>
            <a:endParaRPr lang="en-US" sz="1600" dirty="0">
              <a:solidFill>
                <a:srgbClr val="000000"/>
              </a:solidFill>
              <a:latin typeface="Calibri" panose="020F0502020204030204" pitchFamily="34" charset="0"/>
              <a:ea typeface="Times New Roman" panose="02020603050405020304" pitchFamily="18" charset="0"/>
            </a:endParaRPr>
          </a:p>
          <a:p>
            <a:pPr lvl="1">
              <a:spcBef>
                <a:spcPts val="0"/>
              </a:spcBef>
              <a:spcAft>
                <a:spcPts val="500"/>
              </a:spcAft>
              <a:buClr>
                <a:schemeClr val="bg2"/>
              </a:buClr>
              <a:tabLst>
                <a:tab pos="457200" algn="l"/>
              </a:tabLst>
            </a:pPr>
            <a:r>
              <a:rPr lang="en-US" sz="1400" dirty="0">
                <a:solidFill>
                  <a:srgbClr val="000000"/>
                </a:solidFill>
                <a:latin typeface="Century Gothic" panose="020B0502020202020204" pitchFamily="34" charset="0"/>
                <a:ea typeface="Times New Roman" panose="02020603050405020304" pitchFamily="18" charset="0"/>
              </a:rPr>
              <a:t>December 1, 2022 | 10-11AM ET | City Hall Boardroom | </a:t>
            </a:r>
            <a:r>
              <a:rPr lang="en-US" sz="1400" u="sng" dirty="0">
                <a:solidFill>
                  <a:srgbClr val="000000"/>
                </a:solidFill>
                <a:latin typeface="Century Gothic" panose="020B0502020202020204" pitchFamily="34" charset="0"/>
                <a:ea typeface="Times New Roman" panose="02020603050405020304" pitchFamily="18" charset="0"/>
                <a:hlinkClick r:id="rId5" tooltip="Original URL: https://www.eventbrite.com/e/community-promotions-grant-info-session-tickets-465886979497. Click or tap if you trust this link."/>
              </a:rPr>
              <a:t>RSVP Here</a:t>
            </a:r>
            <a:endParaRPr lang="en-US" sz="1400" u="sng" dirty="0">
              <a:solidFill>
                <a:srgbClr val="000000"/>
              </a:solidFill>
              <a:latin typeface="Calibri" panose="020F0502020204030204" pitchFamily="34" charset="0"/>
              <a:ea typeface="Times New Roman" panose="02020603050405020304" pitchFamily="18" charset="0"/>
            </a:endParaRPr>
          </a:p>
          <a:p>
            <a:pPr lvl="1">
              <a:spcBef>
                <a:spcPts val="0"/>
              </a:spcBef>
              <a:spcAft>
                <a:spcPts val="500"/>
              </a:spcAft>
              <a:buClr>
                <a:schemeClr val="bg2"/>
              </a:buClr>
              <a:tabLst>
                <a:tab pos="457200" algn="l"/>
              </a:tabLst>
            </a:pPr>
            <a:r>
              <a:rPr lang="en-US" sz="1400" dirty="0">
                <a:solidFill>
                  <a:srgbClr val="000000"/>
                </a:solidFill>
                <a:latin typeface="Century Gothic" panose="020B0502020202020204" pitchFamily="34" charset="0"/>
                <a:ea typeface="Times New Roman" panose="02020603050405020304" pitchFamily="18" charset="0"/>
              </a:rPr>
              <a:t>January 10, 2023 | 1-2PM ET | City Hall Boardroom | </a:t>
            </a:r>
            <a:r>
              <a:rPr lang="en-US" sz="1400" u="sng" dirty="0">
                <a:solidFill>
                  <a:srgbClr val="000000"/>
                </a:solidFill>
                <a:latin typeface="Century Gothic" panose="020B0502020202020204" pitchFamily="34" charset="0"/>
                <a:ea typeface="Times New Roman" panose="02020603050405020304" pitchFamily="18" charset="0"/>
                <a:hlinkClick r:id="rId6" tooltip="Original URL: https://www.eventbrite.com/e/community-promotions-grant-info-session-january-2023-tickets-465914792687. Click or tap if you trust this link."/>
              </a:rPr>
              <a:t>RSVP Here</a:t>
            </a:r>
            <a:endParaRPr lang="en-US" sz="1400" dirty="0">
              <a:solidFill>
                <a:srgbClr val="000000"/>
              </a:solidFill>
              <a:latin typeface="Calibri" panose="020F0502020204030204" pitchFamily="34" charset="0"/>
              <a:ea typeface="Calibri" panose="020F0502020204030204" pitchFamily="34" charset="0"/>
            </a:endParaRPr>
          </a:p>
          <a:p>
            <a:pPr marL="342900" indent="-342900">
              <a:spcBef>
                <a:spcPts val="0"/>
              </a:spcBef>
              <a:spcAft>
                <a:spcPts val="500"/>
              </a:spcAft>
              <a:buClr>
                <a:schemeClr val="bg2"/>
              </a:buClr>
              <a:buFont typeface="+mj-lt"/>
              <a:buAutoNum type="arabicPeriod"/>
              <a:tabLst>
                <a:tab pos="457200" algn="l"/>
              </a:tabLst>
            </a:pPr>
            <a:r>
              <a:rPr lang="en-US" sz="1600" dirty="0">
                <a:solidFill>
                  <a:srgbClr val="000000"/>
                </a:solidFill>
                <a:latin typeface="Century Gothic" panose="020B0502020202020204" pitchFamily="34" charset="0"/>
                <a:ea typeface="Times New Roman" panose="02020603050405020304" pitchFamily="18" charset="0"/>
              </a:rPr>
              <a:t>Complete the </a:t>
            </a:r>
            <a:r>
              <a:rPr lang="en-US" sz="1600" u="sng" dirty="0">
                <a:solidFill>
                  <a:srgbClr val="000000"/>
                </a:solidFill>
                <a:latin typeface="Century Gothic" panose="020B0502020202020204" pitchFamily="34" charset="0"/>
                <a:ea typeface="Times New Roman" panose="02020603050405020304" pitchFamily="18" charset="0"/>
                <a:hlinkClick r:id="rId7" tooltip="Original URL: https://www.cityoffrederickmd.gov/FormCenter/Mayors-Office-30/COMMUNITY-PROMOTION-GRANT-83. Click or tap if you trust this link."/>
              </a:rPr>
              <a:t>Online Application</a:t>
            </a:r>
            <a:r>
              <a:rPr lang="en-US" sz="1600" dirty="0">
                <a:solidFill>
                  <a:srgbClr val="000000"/>
                </a:solidFill>
                <a:latin typeface="Century Gothic" panose="020B0502020202020204" pitchFamily="34" charset="0"/>
                <a:ea typeface="Times New Roman" panose="02020603050405020304" pitchFamily="18" charset="0"/>
              </a:rPr>
              <a:t> </a:t>
            </a:r>
            <a:endParaRPr lang="en-US" sz="1600" dirty="0">
              <a:solidFill>
                <a:srgbClr val="000000"/>
              </a:solidFill>
              <a:latin typeface="Calibri" panose="020F0502020204030204" pitchFamily="34" charset="0"/>
              <a:ea typeface="Calibri" panose="020F0502020204030204" pitchFamily="34" charset="0"/>
            </a:endParaRPr>
          </a:p>
          <a:p>
            <a:pPr marL="0" indent="0">
              <a:spcBef>
                <a:spcPts val="0"/>
              </a:spcBef>
              <a:spcAft>
                <a:spcPts val="500"/>
              </a:spcAft>
              <a:buFont typeface="Wingdings" pitchFamily="2" charset="2"/>
              <a:buNone/>
            </a:pPr>
            <a:r>
              <a:rPr lang="en-US" sz="1600" dirty="0">
                <a:solidFill>
                  <a:srgbClr val="000000"/>
                </a:solidFill>
                <a:latin typeface="Century Gothic" panose="020B0502020202020204" pitchFamily="34" charset="0"/>
                <a:ea typeface="Calibri" panose="020F0502020204030204" pitchFamily="34" charset="0"/>
              </a:rPr>
              <a:t>Please let City staff know if you have any questions</a:t>
            </a:r>
            <a:r>
              <a:rPr lang="en-US" sz="1200" dirty="0">
                <a:solidFill>
                  <a:srgbClr val="000000"/>
                </a:solidFill>
                <a:latin typeface="Century Gothic" panose="020B0502020202020204" pitchFamily="34" charset="0"/>
                <a:ea typeface="Calibri" panose="020F0502020204030204" pitchFamily="34" charset="0"/>
              </a:rPr>
              <a:t>.</a:t>
            </a:r>
            <a:endParaRPr lang="en-US" sz="1100" dirty="0">
              <a:latin typeface="Calibri" panose="020F0502020204030204" pitchFamily="34" charset="0"/>
              <a:ea typeface="Calibri" panose="020F0502020204030204" pitchFamily="34" charset="0"/>
            </a:endParaRPr>
          </a:p>
          <a:p>
            <a:pPr>
              <a:spcAft>
                <a:spcPts val="500"/>
              </a:spcAft>
            </a:pPr>
            <a:endParaRPr lang="en-US" b="1" dirty="0"/>
          </a:p>
        </p:txBody>
      </p:sp>
    </p:spTree>
    <p:extLst>
      <p:ext uri="{BB962C8B-B14F-4D97-AF65-F5344CB8AC3E}">
        <p14:creationId xmlns:p14="http://schemas.microsoft.com/office/powerpoint/2010/main" val="418665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pic>
        <p:nvPicPr>
          <p:cNvPr id="2" name="Picture 2" descr="Frederick 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47" y="6051069"/>
            <a:ext cx="4292857" cy="790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4021" y="6488668"/>
            <a:ext cx="2874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Rich History, Bright Future</a:t>
            </a:r>
          </a:p>
        </p:txBody>
      </p:sp>
      <p:sp>
        <p:nvSpPr>
          <p:cNvPr id="5" name="Rectangle 4"/>
          <p:cNvSpPr/>
          <p:nvPr/>
        </p:nvSpPr>
        <p:spPr>
          <a:xfrm>
            <a:off x="1" y="773698"/>
            <a:ext cx="12191999" cy="51426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8800" marR="0" lvl="4"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99BDD">
                  <a:lumMod val="50000"/>
                </a:srgbClr>
              </a:solidFill>
              <a:effectLst/>
              <a:uLnTx/>
              <a:uFillTx/>
              <a:latin typeface="Candara" panose="020E0502030303020204" pitchFamily="34" charset="0"/>
              <a:ea typeface="+mn-ea"/>
              <a:cs typeface="+mn-cs"/>
            </a:endParaRPr>
          </a:p>
          <a:p>
            <a:pPr marL="2286000" marR="0" lvl="5"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99BDD">
                  <a:lumMod val="50000"/>
                </a:srgbClr>
              </a:solidFill>
              <a:effectLst/>
              <a:uLnTx/>
              <a:uFillTx/>
              <a:latin typeface="Candara" panose="020E0502030303020204" pitchFamily="34" charset="0"/>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99BDD">
                  <a:lumMod val="50000"/>
                </a:srgbClr>
              </a:solidFill>
              <a:effectLst/>
              <a:uLnTx/>
              <a:uFillTx/>
              <a:latin typeface="Candara" panose="020E0502030303020204" pitchFamily="34" charset="0"/>
              <a:ea typeface="+mn-ea"/>
              <a:cs typeface="+mn-cs"/>
            </a:endParaRPr>
          </a:p>
        </p:txBody>
      </p:sp>
      <p:sp>
        <p:nvSpPr>
          <p:cNvPr id="4" name="TextBox 3"/>
          <p:cNvSpPr txBox="1"/>
          <p:nvPr/>
        </p:nvSpPr>
        <p:spPr>
          <a:xfrm>
            <a:off x="1113264" y="0"/>
            <a:ext cx="10002415"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Times New Roman" panose="02020603050405020304" pitchFamily="18" charset="0"/>
              </a:rPr>
              <a:t>Community Partnership Grant Program</a:t>
            </a:r>
          </a:p>
        </p:txBody>
      </p:sp>
      <p:graphicFrame>
        <p:nvGraphicFramePr>
          <p:cNvPr id="7" name="Diagram 6">
            <a:extLst>
              <a:ext uri="{FF2B5EF4-FFF2-40B4-BE49-F238E27FC236}">
                <a16:creationId xmlns:a16="http://schemas.microsoft.com/office/drawing/2014/main" id="{F556D494-8C65-8961-7D4C-F5F5138B4160}"/>
              </a:ext>
            </a:extLst>
          </p:cNvPr>
          <p:cNvGraphicFramePr/>
          <p:nvPr/>
        </p:nvGraphicFramePr>
        <p:xfrm>
          <a:off x="816340" y="1924227"/>
          <a:ext cx="2656702" cy="1297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6477CE6-99A7-3522-E53F-F38BD0F80C69}"/>
              </a:ext>
            </a:extLst>
          </p:cNvPr>
          <p:cNvSpPr txBox="1"/>
          <p:nvPr/>
        </p:nvSpPr>
        <p:spPr>
          <a:xfrm>
            <a:off x="77766" y="1345196"/>
            <a:ext cx="4133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C2C"/>
                </a:solidFill>
                <a:effectLst/>
                <a:uLnTx/>
                <a:uFillTx/>
                <a:latin typeface="Corbel" panose="020B0503020204020204"/>
                <a:ea typeface="+mn-ea"/>
                <a:cs typeface="+mn-cs"/>
              </a:rPr>
              <a:t>Funding Priorities</a:t>
            </a:r>
          </a:p>
        </p:txBody>
      </p:sp>
      <p:sp>
        <p:nvSpPr>
          <p:cNvPr id="6" name="TextBox 5">
            <a:extLst>
              <a:ext uri="{FF2B5EF4-FFF2-40B4-BE49-F238E27FC236}">
                <a16:creationId xmlns:a16="http://schemas.microsoft.com/office/drawing/2014/main" id="{8C39E5F6-1C28-27EE-27EE-AAA10F6124D8}"/>
              </a:ext>
            </a:extLst>
          </p:cNvPr>
          <p:cNvSpPr txBox="1"/>
          <p:nvPr/>
        </p:nvSpPr>
        <p:spPr>
          <a:xfrm>
            <a:off x="265147" y="773698"/>
            <a:ext cx="1173111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2C2C2C"/>
                </a:solidFill>
                <a:effectLst/>
                <a:uLnTx/>
                <a:uFillTx/>
                <a:latin typeface="Corbel" panose="020B0503020204020204"/>
                <a:ea typeface="+mn-ea"/>
                <a:cs typeface="+mn-cs"/>
              </a:rPr>
              <a:t>CPG is an open and competitive grant program for nonprofit organizations that provide human service resources to Frederick County citizens.</a:t>
            </a:r>
          </a:p>
        </p:txBody>
      </p:sp>
      <p:grpSp>
        <p:nvGrpSpPr>
          <p:cNvPr id="20" name="Group 19">
            <a:extLst>
              <a:ext uri="{FF2B5EF4-FFF2-40B4-BE49-F238E27FC236}">
                <a16:creationId xmlns:a16="http://schemas.microsoft.com/office/drawing/2014/main" id="{04BDA868-1238-F793-A449-228031980AC7}"/>
              </a:ext>
            </a:extLst>
          </p:cNvPr>
          <p:cNvGrpSpPr/>
          <p:nvPr/>
        </p:nvGrpSpPr>
        <p:grpSpPr>
          <a:xfrm>
            <a:off x="5008228" y="1367037"/>
            <a:ext cx="6653729" cy="1758728"/>
            <a:chOff x="5477003" y="1350840"/>
            <a:chExt cx="6751013" cy="1963933"/>
          </a:xfrm>
        </p:grpSpPr>
        <p:sp>
          <p:nvSpPr>
            <p:cNvPr id="10" name="TextBox 9">
              <a:extLst>
                <a:ext uri="{FF2B5EF4-FFF2-40B4-BE49-F238E27FC236}">
                  <a16:creationId xmlns:a16="http://schemas.microsoft.com/office/drawing/2014/main" id="{3125F225-4C62-E126-DBC7-DFBAEDE6EBC4}"/>
                </a:ext>
              </a:extLst>
            </p:cNvPr>
            <p:cNvSpPr txBox="1"/>
            <p:nvPr/>
          </p:nvSpPr>
          <p:spPr>
            <a:xfrm>
              <a:off x="5726548" y="1350840"/>
              <a:ext cx="65014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C2C"/>
                  </a:solidFill>
                  <a:effectLst/>
                  <a:uLnTx/>
                  <a:uFillTx/>
                  <a:latin typeface="Corbel" panose="020B0503020204020204"/>
                  <a:ea typeface="+mn-ea"/>
                  <a:cs typeface="+mn-cs"/>
                </a:rPr>
                <a:t>Program Budgets by Fiscal Year</a:t>
              </a:r>
            </a:p>
          </p:txBody>
        </p:sp>
        <p:graphicFrame>
          <p:nvGraphicFramePr>
            <p:cNvPr id="12" name="Diagram 11">
              <a:extLst>
                <a:ext uri="{FF2B5EF4-FFF2-40B4-BE49-F238E27FC236}">
                  <a16:creationId xmlns:a16="http://schemas.microsoft.com/office/drawing/2014/main" id="{60D81D25-CEF3-77D8-3B56-E331D9E29E52}"/>
                </a:ext>
              </a:extLst>
            </p:cNvPr>
            <p:cNvGraphicFramePr/>
            <p:nvPr/>
          </p:nvGraphicFramePr>
          <p:xfrm>
            <a:off x="6384664" y="1583024"/>
            <a:ext cx="5185237" cy="17317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id="{D72F7A9B-64CC-77C4-5270-B75450AF2F34}"/>
                </a:ext>
              </a:extLst>
            </p:cNvPr>
            <p:cNvSpPr txBox="1"/>
            <p:nvPr/>
          </p:nvSpPr>
          <p:spPr>
            <a:xfrm>
              <a:off x="5477003" y="2882773"/>
              <a:ext cx="6673129" cy="395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The FY24 CPG budget will be determined in the CE’s proposed budget. </a:t>
              </a:r>
            </a:p>
          </p:txBody>
        </p:sp>
      </p:grpSp>
      <p:graphicFrame>
        <p:nvGraphicFramePr>
          <p:cNvPr id="18" name="Table 17">
            <a:extLst>
              <a:ext uri="{FF2B5EF4-FFF2-40B4-BE49-F238E27FC236}">
                <a16:creationId xmlns:a16="http://schemas.microsoft.com/office/drawing/2014/main" id="{5951A07B-2333-0770-26AD-8BF6ABD8CAE1}"/>
              </a:ext>
            </a:extLst>
          </p:cNvPr>
          <p:cNvGraphicFramePr>
            <a:graphicFrameLocks noGrp="1"/>
          </p:cNvGraphicFramePr>
          <p:nvPr/>
        </p:nvGraphicFramePr>
        <p:xfrm>
          <a:off x="523111" y="4158346"/>
          <a:ext cx="6340251" cy="1309116"/>
        </p:xfrm>
        <a:graphic>
          <a:graphicData uri="http://schemas.openxmlformats.org/drawingml/2006/table">
            <a:tbl>
              <a:tblPr firstCol="1" bandRow="1">
                <a:tableStyleId>{3C2FFA5D-87B4-456A-9821-1D502468CF0F}</a:tableStyleId>
              </a:tblPr>
              <a:tblGrid>
                <a:gridCol w="2689397">
                  <a:extLst>
                    <a:ext uri="{9D8B030D-6E8A-4147-A177-3AD203B41FA5}">
                      <a16:colId xmlns:a16="http://schemas.microsoft.com/office/drawing/2014/main" val="243262335"/>
                    </a:ext>
                  </a:extLst>
                </a:gridCol>
                <a:gridCol w="3650854">
                  <a:extLst>
                    <a:ext uri="{9D8B030D-6E8A-4147-A177-3AD203B41FA5}">
                      <a16:colId xmlns:a16="http://schemas.microsoft.com/office/drawing/2014/main" val="2298555742"/>
                    </a:ext>
                  </a:extLst>
                </a:gridCol>
              </a:tblGrid>
              <a:tr h="0">
                <a:tc>
                  <a:txBody>
                    <a:bodyPr/>
                    <a:lstStyle/>
                    <a:p>
                      <a:pPr marL="0" marR="0">
                        <a:lnSpc>
                          <a:spcPct val="107000"/>
                        </a:lnSpc>
                        <a:spcBef>
                          <a:spcPts val="0"/>
                        </a:spcBef>
                        <a:spcAft>
                          <a:spcPts val="0"/>
                        </a:spcAft>
                      </a:pPr>
                      <a:r>
                        <a:rPr lang="en-US" sz="1400">
                          <a:effectLst/>
                        </a:rPr>
                        <a:t>Application Opens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November 21,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351615"/>
                  </a:ext>
                </a:extLst>
              </a:tr>
              <a:tr h="0">
                <a:tc>
                  <a:txBody>
                    <a:bodyPr/>
                    <a:lstStyle/>
                    <a:p>
                      <a:pPr marL="0" marR="0">
                        <a:lnSpc>
                          <a:spcPct val="107000"/>
                        </a:lnSpc>
                        <a:spcBef>
                          <a:spcPts val="0"/>
                        </a:spcBef>
                        <a:spcAft>
                          <a:spcPts val="0"/>
                        </a:spcAft>
                      </a:pPr>
                      <a:r>
                        <a:rPr lang="en-US" sz="1400">
                          <a:effectLst/>
                        </a:rPr>
                        <a:t>Application Closes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December 16, 2022 @ 4:00 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439985"/>
                  </a:ext>
                </a:extLst>
              </a:tr>
              <a:tr h="0">
                <a:tc>
                  <a:txBody>
                    <a:bodyPr/>
                    <a:lstStyle/>
                    <a:p>
                      <a:pPr marL="0" marR="0">
                        <a:lnSpc>
                          <a:spcPct val="107000"/>
                        </a:lnSpc>
                        <a:spcBef>
                          <a:spcPts val="0"/>
                        </a:spcBef>
                        <a:spcAft>
                          <a:spcPts val="0"/>
                        </a:spcAft>
                      </a:pPr>
                      <a:r>
                        <a:rPr lang="en-US" sz="1400">
                          <a:effectLst/>
                        </a:rPr>
                        <a:t>Evaluation Period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January/February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486984"/>
                  </a:ext>
                </a:extLst>
              </a:tr>
              <a:tr h="0">
                <a:tc>
                  <a:txBody>
                    <a:bodyPr/>
                    <a:lstStyle/>
                    <a:p>
                      <a:pPr marL="0" marR="0">
                        <a:lnSpc>
                          <a:spcPct val="107000"/>
                        </a:lnSpc>
                        <a:spcBef>
                          <a:spcPts val="0"/>
                        </a:spcBef>
                        <a:spcAft>
                          <a:spcPts val="0"/>
                        </a:spcAft>
                      </a:pPr>
                      <a:r>
                        <a:rPr lang="en-US" sz="1400" dirty="0">
                          <a:effectLst/>
                        </a:rPr>
                        <a:t>Proposed Awardees Announced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April, 2023 (when CE releases proposed budget)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994973"/>
                  </a:ext>
                </a:extLst>
              </a:tr>
              <a:tr h="0">
                <a:tc>
                  <a:txBody>
                    <a:bodyPr/>
                    <a:lstStyle/>
                    <a:p>
                      <a:pPr marL="0" marR="0">
                        <a:lnSpc>
                          <a:spcPct val="107000"/>
                        </a:lnSpc>
                        <a:spcBef>
                          <a:spcPts val="0"/>
                        </a:spcBef>
                        <a:spcAft>
                          <a:spcPts val="0"/>
                        </a:spcAft>
                      </a:pPr>
                      <a:r>
                        <a:rPr lang="en-US" sz="1400" dirty="0">
                          <a:effectLst/>
                        </a:rPr>
                        <a:t>Final Recipient Notification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May, 2023 (after budget is adopted)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384133"/>
                  </a:ext>
                </a:extLst>
              </a:tr>
              <a:tr h="0">
                <a:tc>
                  <a:txBody>
                    <a:bodyPr/>
                    <a:lstStyle/>
                    <a:p>
                      <a:pPr marL="0" marR="0">
                        <a:lnSpc>
                          <a:spcPct val="107000"/>
                        </a:lnSpc>
                        <a:spcBef>
                          <a:spcPts val="0"/>
                        </a:spcBef>
                        <a:spcAft>
                          <a:spcPts val="0"/>
                        </a:spcAft>
                      </a:pPr>
                      <a:r>
                        <a:rPr lang="en-US" sz="1400">
                          <a:effectLst/>
                        </a:rPr>
                        <a:t>Funding Period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July 1, 2023 to June 30,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961013"/>
                  </a:ext>
                </a:extLst>
              </a:tr>
            </a:tbl>
          </a:graphicData>
        </a:graphic>
      </p:graphicFrame>
      <p:sp>
        <p:nvSpPr>
          <p:cNvPr id="19" name="TextBox 18">
            <a:extLst>
              <a:ext uri="{FF2B5EF4-FFF2-40B4-BE49-F238E27FC236}">
                <a16:creationId xmlns:a16="http://schemas.microsoft.com/office/drawing/2014/main" id="{89F3E753-C92A-971F-BF9B-7D82A61B1162}"/>
              </a:ext>
            </a:extLst>
          </p:cNvPr>
          <p:cNvSpPr txBox="1"/>
          <p:nvPr/>
        </p:nvSpPr>
        <p:spPr>
          <a:xfrm>
            <a:off x="1626312" y="3546344"/>
            <a:ext cx="4133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C2C"/>
                </a:solidFill>
                <a:effectLst/>
                <a:uLnTx/>
                <a:uFillTx/>
                <a:latin typeface="Corbel" panose="020B0503020204020204"/>
                <a:ea typeface="+mn-ea"/>
                <a:cs typeface="+mn-cs"/>
              </a:rPr>
              <a:t>FY24 Cycle Timeline</a:t>
            </a:r>
          </a:p>
        </p:txBody>
      </p:sp>
      <p:sp>
        <p:nvSpPr>
          <p:cNvPr id="21" name="TextBox 20">
            <a:extLst>
              <a:ext uri="{FF2B5EF4-FFF2-40B4-BE49-F238E27FC236}">
                <a16:creationId xmlns:a16="http://schemas.microsoft.com/office/drawing/2014/main" id="{DD60E45F-4476-BEA0-E82C-81D9F1FA6B28}"/>
              </a:ext>
            </a:extLst>
          </p:cNvPr>
          <p:cNvSpPr txBox="1"/>
          <p:nvPr/>
        </p:nvSpPr>
        <p:spPr>
          <a:xfrm>
            <a:off x="7386472" y="3902370"/>
            <a:ext cx="45484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C2C"/>
                </a:solidFill>
                <a:effectLst/>
                <a:uLnTx/>
                <a:uFillTx/>
                <a:latin typeface="Corbel" panose="020B0503020204020204"/>
                <a:ea typeface="+mn-ea"/>
                <a:cs typeface="+mn-cs"/>
              </a:rPr>
              <a:t>Grant Types Awarded</a:t>
            </a:r>
          </a:p>
        </p:txBody>
      </p:sp>
      <p:graphicFrame>
        <p:nvGraphicFramePr>
          <p:cNvPr id="9" name="Diagram 8">
            <a:extLst>
              <a:ext uri="{FF2B5EF4-FFF2-40B4-BE49-F238E27FC236}">
                <a16:creationId xmlns:a16="http://schemas.microsoft.com/office/drawing/2014/main" id="{E455E598-5A5A-0003-2432-A004673D53AD}"/>
              </a:ext>
            </a:extLst>
          </p:cNvPr>
          <p:cNvGraphicFramePr/>
          <p:nvPr/>
        </p:nvGraphicFramePr>
        <p:xfrm>
          <a:off x="8412769" y="4552957"/>
          <a:ext cx="2481177" cy="8866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TextBox 13">
            <a:extLst>
              <a:ext uri="{FF2B5EF4-FFF2-40B4-BE49-F238E27FC236}">
                <a16:creationId xmlns:a16="http://schemas.microsoft.com/office/drawing/2014/main" id="{889B3050-6235-1848-69D8-3F2DBB91CA76}"/>
              </a:ext>
            </a:extLst>
          </p:cNvPr>
          <p:cNvSpPr txBox="1"/>
          <p:nvPr/>
        </p:nvSpPr>
        <p:spPr>
          <a:xfrm>
            <a:off x="8026433" y="6051069"/>
            <a:ext cx="373336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lumMod val="40000"/>
                    <a:lumOff val="60000"/>
                  </a:srgbClr>
                </a:solidFill>
                <a:effectLst/>
                <a:uLnTx/>
                <a:uFillTx/>
                <a:latin typeface="Corbel" panose="020B0503020204020204"/>
                <a:ea typeface="+mn-ea"/>
                <a:cs typeface="+mn-cs"/>
              </a:rPr>
              <a:t>Information and contact info: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lumMod val="40000"/>
                    <a:lumOff val="60000"/>
                  </a:srgbClr>
                </a:solidFill>
                <a:effectLst/>
                <a:uLnTx/>
                <a:uFillTx/>
                <a:latin typeface="Corbel" panose="020B0503020204020204"/>
                <a:ea typeface="+mn-ea"/>
                <a:cs typeface="+mn-cs"/>
              </a:rPr>
              <a:t>www.FrederickCountyMD.gov/CPG</a:t>
            </a:r>
          </a:p>
        </p:txBody>
      </p:sp>
    </p:spTree>
    <p:extLst>
      <p:ext uri="{BB962C8B-B14F-4D97-AF65-F5344CB8AC3E}">
        <p14:creationId xmlns:p14="http://schemas.microsoft.com/office/powerpoint/2010/main" val="164055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6007675A-7662-F21F-041C-3DAA87561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834" y="414842"/>
            <a:ext cx="3788786" cy="1544587"/>
          </a:xfrm>
          <a:prstGeom prst="rect">
            <a:avLst/>
          </a:prstGeom>
        </p:spPr>
      </p:pic>
      <p:graphicFrame>
        <p:nvGraphicFramePr>
          <p:cNvPr id="6" name="TextBox 2">
            <a:extLst>
              <a:ext uri="{FF2B5EF4-FFF2-40B4-BE49-F238E27FC236}">
                <a16:creationId xmlns:a16="http://schemas.microsoft.com/office/drawing/2014/main" id="{F9C5DA39-0F83-2399-9790-9E542AE9F13A}"/>
              </a:ext>
            </a:extLst>
          </p:cNvPr>
          <p:cNvGraphicFramePr/>
          <p:nvPr>
            <p:extLst>
              <p:ext uri="{D42A27DB-BD31-4B8C-83A1-F6EECF244321}">
                <p14:modId xmlns:p14="http://schemas.microsoft.com/office/powerpoint/2010/main" val="466320843"/>
              </p:ext>
            </p:extLst>
          </p:nvPr>
        </p:nvGraphicFramePr>
        <p:xfrm>
          <a:off x="2044701" y="2050307"/>
          <a:ext cx="7929962" cy="392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3385801-47E9-E02A-23D8-991D01DE084C}"/>
              </a:ext>
            </a:extLst>
          </p:cNvPr>
          <p:cNvSpPr txBox="1"/>
          <p:nvPr/>
        </p:nvSpPr>
        <p:spPr>
          <a:xfrm>
            <a:off x="2849926" y="6367136"/>
            <a:ext cx="6094602" cy="369332"/>
          </a:xfrm>
          <a:prstGeom prst="rect">
            <a:avLst/>
          </a:prstGeom>
          <a:noFill/>
        </p:spPr>
        <p:txBody>
          <a:bodyPr wrap="square">
            <a:spAutoFit/>
          </a:bodyPr>
          <a:lstStyle/>
          <a:p>
            <a:r>
              <a:rPr lang="en-US" dirty="0">
                <a:hlinkClick r:id="rId8"/>
              </a:rPr>
              <a:t>https://delaplainefoundation.org/apply-for-funding/</a:t>
            </a:r>
            <a:r>
              <a:rPr lang="en-US" dirty="0"/>
              <a:t> </a:t>
            </a:r>
          </a:p>
        </p:txBody>
      </p:sp>
    </p:spTree>
    <p:extLst>
      <p:ext uri="{BB962C8B-B14F-4D97-AF65-F5344CB8AC3E}">
        <p14:creationId xmlns:p14="http://schemas.microsoft.com/office/powerpoint/2010/main" val="75371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B1F493A-07EF-217C-8E46-8F70DE51BAC7}"/>
              </a:ext>
            </a:extLst>
          </p:cNvPr>
          <p:cNvPicPr>
            <a:picLocks noChangeAspect="1"/>
          </p:cNvPicPr>
          <p:nvPr/>
        </p:nvPicPr>
        <p:blipFill>
          <a:blip r:embed="rId2">
            <a:alphaModFix amt="70000"/>
          </a:blip>
          <a:stretch>
            <a:fillRect/>
          </a:stretch>
        </p:blipFill>
        <p:spPr>
          <a:xfrm>
            <a:off x="5823019" y="615543"/>
            <a:ext cx="5840474" cy="34689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a:extLst>
              <a:ext uri="{FF2B5EF4-FFF2-40B4-BE49-F238E27FC236}">
                <a16:creationId xmlns:a16="http://schemas.microsoft.com/office/drawing/2014/main" id="{5BFC8A01-41F0-57EB-C2B4-D2CB254470BD}"/>
              </a:ext>
            </a:extLst>
          </p:cNvPr>
          <p:cNvPicPr>
            <a:picLocks noChangeAspect="1"/>
          </p:cNvPicPr>
          <p:nvPr/>
        </p:nvPicPr>
        <p:blipFill>
          <a:blip r:embed="rId3"/>
          <a:stretch>
            <a:fillRect/>
          </a:stretch>
        </p:blipFill>
        <p:spPr>
          <a:xfrm>
            <a:off x="272384" y="268559"/>
            <a:ext cx="4462659" cy="871804"/>
          </a:xfrm>
          <a:prstGeom prst="rect">
            <a:avLst/>
          </a:prstGeom>
        </p:spPr>
      </p:pic>
      <p:sp>
        <p:nvSpPr>
          <p:cNvPr id="5" name="TextBox 4">
            <a:extLst>
              <a:ext uri="{FF2B5EF4-FFF2-40B4-BE49-F238E27FC236}">
                <a16:creationId xmlns:a16="http://schemas.microsoft.com/office/drawing/2014/main" id="{A390DB3F-D0BA-BAD6-A71C-43F78B78867E}"/>
              </a:ext>
            </a:extLst>
          </p:cNvPr>
          <p:cNvSpPr txBox="1"/>
          <p:nvPr/>
        </p:nvSpPr>
        <p:spPr>
          <a:xfrm>
            <a:off x="649889" y="1645554"/>
            <a:ext cx="3200658" cy="2031325"/>
          </a:xfrm>
          <a:prstGeom prst="rect">
            <a:avLst/>
          </a:prstGeom>
          <a:noFill/>
        </p:spPr>
        <p:txBody>
          <a:bodyPr wrap="square">
            <a:spAutoFit/>
          </a:bodyPr>
          <a:lstStyle/>
          <a:p>
            <a:pPr algn="ctr"/>
            <a:r>
              <a:rPr lang="en-US" b="1" dirty="0"/>
              <a:t>Areas of Focus</a:t>
            </a:r>
          </a:p>
          <a:p>
            <a:pPr marL="285750" indent="-285750">
              <a:buFont typeface="Arial" panose="020B0604020202020204" pitchFamily="34" charset="0"/>
              <a:buChar char="•"/>
            </a:pPr>
            <a:r>
              <a:rPr lang="en-US" dirty="0"/>
              <a:t>Health Care</a:t>
            </a:r>
          </a:p>
          <a:p>
            <a:pPr marL="285750" indent="-285750">
              <a:buFont typeface="Arial" panose="020B0604020202020204" pitchFamily="34" charset="0"/>
              <a:buChar char="•"/>
            </a:pPr>
            <a:r>
              <a:rPr lang="en-US" dirty="0"/>
              <a:t>Youth Programming</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Veterans </a:t>
            </a:r>
          </a:p>
          <a:p>
            <a:pPr marL="285750" indent="-285750">
              <a:buFont typeface="Arial" panose="020B0604020202020204" pitchFamily="34" charset="0"/>
              <a:buChar char="•"/>
            </a:pPr>
            <a:r>
              <a:rPr lang="en-US" dirty="0"/>
              <a:t>Human Services</a:t>
            </a:r>
          </a:p>
          <a:p>
            <a:pPr marL="285750"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31C33D38-8720-C952-3BAD-2F3A6EC9453C}"/>
              </a:ext>
            </a:extLst>
          </p:cNvPr>
          <p:cNvPicPr>
            <a:picLocks noChangeAspect="1"/>
          </p:cNvPicPr>
          <p:nvPr/>
        </p:nvPicPr>
        <p:blipFill>
          <a:blip r:embed="rId4"/>
          <a:stretch>
            <a:fillRect/>
          </a:stretch>
        </p:blipFill>
        <p:spPr>
          <a:xfrm>
            <a:off x="50076" y="3336611"/>
            <a:ext cx="4400284" cy="3193754"/>
          </a:xfrm>
          <a:prstGeom prst="rect">
            <a:avLst/>
          </a:prstGeom>
        </p:spPr>
      </p:pic>
      <p:graphicFrame>
        <p:nvGraphicFramePr>
          <p:cNvPr id="14" name="Table 14">
            <a:extLst>
              <a:ext uri="{FF2B5EF4-FFF2-40B4-BE49-F238E27FC236}">
                <a16:creationId xmlns:a16="http://schemas.microsoft.com/office/drawing/2014/main" id="{58038884-7D7A-B82A-92F3-17B7B795D053}"/>
              </a:ext>
            </a:extLst>
          </p:cNvPr>
          <p:cNvGraphicFramePr>
            <a:graphicFrameLocks noGrp="1"/>
          </p:cNvGraphicFramePr>
          <p:nvPr>
            <p:extLst>
              <p:ext uri="{D42A27DB-BD31-4B8C-83A1-F6EECF244321}">
                <p14:modId xmlns:p14="http://schemas.microsoft.com/office/powerpoint/2010/main" val="1766049866"/>
              </p:ext>
            </p:extLst>
          </p:nvPr>
        </p:nvGraphicFramePr>
        <p:xfrm>
          <a:off x="6502190" y="4769056"/>
          <a:ext cx="4989588" cy="1483360"/>
        </p:xfrm>
        <a:graphic>
          <a:graphicData uri="http://schemas.openxmlformats.org/drawingml/2006/table">
            <a:tbl>
              <a:tblPr firstRow="1" bandRow="1">
                <a:tableStyleId>{5C22544A-7EE6-4342-B048-85BDC9FD1C3A}</a:tableStyleId>
              </a:tblPr>
              <a:tblGrid>
                <a:gridCol w="2494794">
                  <a:extLst>
                    <a:ext uri="{9D8B030D-6E8A-4147-A177-3AD203B41FA5}">
                      <a16:colId xmlns:a16="http://schemas.microsoft.com/office/drawing/2014/main" val="1161298022"/>
                    </a:ext>
                  </a:extLst>
                </a:gridCol>
                <a:gridCol w="2494794">
                  <a:extLst>
                    <a:ext uri="{9D8B030D-6E8A-4147-A177-3AD203B41FA5}">
                      <a16:colId xmlns:a16="http://schemas.microsoft.com/office/drawing/2014/main" val="3774122468"/>
                    </a:ext>
                  </a:extLst>
                </a:gridCol>
              </a:tblGrid>
              <a:tr h="370840">
                <a:tc>
                  <a:txBody>
                    <a:bodyPr/>
                    <a:lstStyle/>
                    <a:p>
                      <a:r>
                        <a:rPr lang="en-US" dirty="0"/>
                        <a:t>Grant Deadline Request</a:t>
                      </a:r>
                    </a:p>
                  </a:txBody>
                  <a:tcPr/>
                </a:tc>
                <a:tc>
                  <a:txBody>
                    <a:bodyPr/>
                    <a:lstStyle/>
                    <a:p>
                      <a:r>
                        <a:rPr lang="en-US" dirty="0"/>
                        <a:t>Board Meeting</a:t>
                      </a:r>
                    </a:p>
                  </a:txBody>
                  <a:tcPr>
                    <a:solidFill>
                      <a:srgbClr val="4472C4"/>
                    </a:solidFill>
                  </a:tcPr>
                </a:tc>
                <a:extLst>
                  <a:ext uri="{0D108BD9-81ED-4DB2-BD59-A6C34878D82A}">
                    <a16:rowId xmlns:a16="http://schemas.microsoft.com/office/drawing/2014/main" val="2443573894"/>
                  </a:ext>
                </a:extLst>
              </a:tr>
              <a:tr h="370840">
                <a:tc>
                  <a:txBody>
                    <a:bodyPr/>
                    <a:lstStyle/>
                    <a:p>
                      <a:r>
                        <a:rPr lang="en-US" dirty="0"/>
                        <a:t>January 1</a:t>
                      </a:r>
                    </a:p>
                  </a:txBody>
                  <a:tcPr/>
                </a:tc>
                <a:tc>
                  <a:txBody>
                    <a:bodyPr/>
                    <a:lstStyle/>
                    <a:p>
                      <a:r>
                        <a:rPr lang="en-US" dirty="0"/>
                        <a:t>February </a:t>
                      </a:r>
                    </a:p>
                  </a:txBody>
                  <a:tcPr/>
                </a:tc>
                <a:extLst>
                  <a:ext uri="{0D108BD9-81ED-4DB2-BD59-A6C34878D82A}">
                    <a16:rowId xmlns:a16="http://schemas.microsoft.com/office/drawing/2014/main" val="2313653080"/>
                  </a:ext>
                </a:extLst>
              </a:tr>
              <a:tr h="370840">
                <a:tc>
                  <a:txBody>
                    <a:bodyPr/>
                    <a:lstStyle/>
                    <a:p>
                      <a:r>
                        <a:rPr lang="en-US" dirty="0"/>
                        <a:t>May 1</a:t>
                      </a:r>
                    </a:p>
                  </a:txBody>
                  <a:tcPr/>
                </a:tc>
                <a:tc>
                  <a:txBody>
                    <a:bodyPr/>
                    <a:lstStyle/>
                    <a:p>
                      <a:r>
                        <a:rPr lang="en-US" dirty="0"/>
                        <a:t>June</a:t>
                      </a:r>
                    </a:p>
                  </a:txBody>
                  <a:tcPr/>
                </a:tc>
                <a:extLst>
                  <a:ext uri="{0D108BD9-81ED-4DB2-BD59-A6C34878D82A}">
                    <a16:rowId xmlns:a16="http://schemas.microsoft.com/office/drawing/2014/main" val="1120234452"/>
                  </a:ext>
                </a:extLst>
              </a:tr>
              <a:tr h="370840">
                <a:tc>
                  <a:txBody>
                    <a:bodyPr/>
                    <a:lstStyle/>
                    <a:p>
                      <a:r>
                        <a:rPr lang="en-US" dirty="0"/>
                        <a:t>September 1</a:t>
                      </a:r>
                    </a:p>
                  </a:txBody>
                  <a:tcPr/>
                </a:tc>
                <a:tc>
                  <a:txBody>
                    <a:bodyPr/>
                    <a:lstStyle/>
                    <a:p>
                      <a:r>
                        <a:rPr lang="en-US" dirty="0"/>
                        <a:t>October</a:t>
                      </a:r>
                    </a:p>
                  </a:txBody>
                  <a:tcPr/>
                </a:tc>
                <a:extLst>
                  <a:ext uri="{0D108BD9-81ED-4DB2-BD59-A6C34878D82A}">
                    <a16:rowId xmlns:a16="http://schemas.microsoft.com/office/drawing/2014/main" val="563505624"/>
                  </a:ext>
                </a:extLst>
              </a:tr>
            </a:tbl>
          </a:graphicData>
        </a:graphic>
      </p:graphicFrame>
      <p:sp>
        <p:nvSpPr>
          <p:cNvPr id="15" name="TextBox 14">
            <a:extLst>
              <a:ext uri="{FF2B5EF4-FFF2-40B4-BE49-F238E27FC236}">
                <a16:creationId xmlns:a16="http://schemas.microsoft.com/office/drawing/2014/main" id="{95CD7999-2D95-2371-168D-2B71697A4972}"/>
              </a:ext>
            </a:extLst>
          </p:cNvPr>
          <p:cNvSpPr txBox="1"/>
          <p:nvPr/>
        </p:nvSpPr>
        <p:spPr>
          <a:xfrm>
            <a:off x="4093826" y="1645554"/>
            <a:ext cx="3120705" cy="1754326"/>
          </a:xfrm>
          <a:prstGeom prst="rect">
            <a:avLst/>
          </a:prstGeom>
          <a:noFill/>
        </p:spPr>
        <p:txBody>
          <a:bodyPr wrap="square" rtlCol="0">
            <a:spAutoFit/>
          </a:bodyPr>
          <a:lstStyle/>
          <a:p>
            <a:pPr algn="ctr"/>
            <a:r>
              <a:rPr lang="en-US" b="1" dirty="0"/>
              <a:t>Where we fund in Maryland</a:t>
            </a:r>
          </a:p>
          <a:p>
            <a:pPr marL="285750" indent="-285750">
              <a:buFont typeface="Arial" panose="020B0604020202020204" pitchFamily="34" charset="0"/>
              <a:buChar char="•"/>
            </a:pPr>
            <a:r>
              <a:rPr lang="en-US" dirty="0"/>
              <a:t>Baltimore City</a:t>
            </a:r>
          </a:p>
          <a:p>
            <a:pPr marL="285750" indent="-285750">
              <a:buFont typeface="Arial" panose="020B0604020202020204" pitchFamily="34" charset="0"/>
              <a:buChar char="•"/>
            </a:pPr>
            <a:r>
              <a:rPr lang="en-US" dirty="0"/>
              <a:t>Baltimore County</a:t>
            </a:r>
          </a:p>
          <a:p>
            <a:pPr marL="285750" indent="-285750">
              <a:buFont typeface="Arial" panose="020B0604020202020204" pitchFamily="34" charset="0"/>
              <a:buChar char="•"/>
            </a:pPr>
            <a:r>
              <a:rPr lang="en-US" dirty="0"/>
              <a:t>Carroll County</a:t>
            </a:r>
          </a:p>
          <a:p>
            <a:pPr marL="285750" indent="-285750">
              <a:buFont typeface="Arial" panose="020B0604020202020204" pitchFamily="34" charset="0"/>
              <a:buChar char="•"/>
            </a:pPr>
            <a:r>
              <a:rPr lang="en-US" dirty="0"/>
              <a:t>Frederick County</a:t>
            </a:r>
          </a:p>
          <a:p>
            <a:pPr marL="285750" indent="-285750">
              <a:buFont typeface="Arial" panose="020B0604020202020204" pitchFamily="34" charset="0"/>
              <a:buChar char="•"/>
            </a:pPr>
            <a:r>
              <a:rPr lang="en-US" dirty="0"/>
              <a:t>Howard County</a:t>
            </a:r>
          </a:p>
        </p:txBody>
      </p:sp>
      <p:sp>
        <p:nvSpPr>
          <p:cNvPr id="4" name="TextBox 3">
            <a:extLst>
              <a:ext uri="{FF2B5EF4-FFF2-40B4-BE49-F238E27FC236}">
                <a16:creationId xmlns:a16="http://schemas.microsoft.com/office/drawing/2014/main" id="{9D058C02-4CEB-7E93-E49E-3C02A320CC2B}"/>
              </a:ext>
            </a:extLst>
          </p:cNvPr>
          <p:cNvSpPr txBox="1"/>
          <p:nvPr/>
        </p:nvSpPr>
        <p:spPr>
          <a:xfrm>
            <a:off x="4450360" y="6488668"/>
            <a:ext cx="6093618" cy="369332"/>
          </a:xfrm>
          <a:prstGeom prst="rect">
            <a:avLst/>
          </a:prstGeom>
          <a:noFill/>
        </p:spPr>
        <p:txBody>
          <a:bodyPr wrap="square">
            <a:spAutoFit/>
          </a:bodyPr>
          <a:lstStyle/>
          <a:p>
            <a:r>
              <a:rPr lang="en-US" dirty="0">
                <a:hlinkClick r:id="rId5"/>
              </a:rPr>
              <a:t>The Kahlert Foundation</a:t>
            </a:r>
            <a:endParaRPr lang="en-US" dirty="0"/>
          </a:p>
        </p:txBody>
      </p:sp>
    </p:spTree>
    <p:extLst>
      <p:ext uri="{BB962C8B-B14F-4D97-AF65-F5344CB8AC3E}">
        <p14:creationId xmlns:p14="http://schemas.microsoft.com/office/powerpoint/2010/main" val="14790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9D69D-FFED-3B57-A525-9D0FC46CD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409422"/>
            <a:ext cx="4457700" cy="871538"/>
          </a:xfrm>
          <a:prstGeom prst="rect">
            <a:avLst/>
          </a:prstGeom>
          <a:noFill/>
          <a:ln>
            <a:noFill/>
          </a:ln>
        </p:spPr>
      </p:pic>
      <p:sp>
        <p:nvSpPr>
          <p:cNvPr id="4" name="Content Placeholder 3">
            <a:extLst>
              <a:ext uri="{FF2B5EF4-FFF2-40B4-BE49-F238E27FC236}">
                <a16:creationId xmlns:a16="http://schemas.microsoft.com/office/drawing/2014/main" id="{4AB92C58-DBAE-309F-39B1-FB6521728E58}"/>
              </a:ext>
            </a:extLst>
          </p:cNvPr>
          <p:cNvSpPr>
            <a:spLocks noGrp="1"/>
          </p:cNvSpPr>
          <p:nvPr>
            <p:ph idx="1"/>
          </p:nvPr>
        </p:nvSpPr>
        <p:spPr>
          <a:xfrm>
            <a:off x="2152650" y="1510019"/>
            <a:ext cx="7886700" cy="4666945"/>
          </a:xfrm>
        </p:spPr>
        <p:txBody>
          <a:bodyPr/>
          <a:lstStyle/>
          <a:p>
            <a:pPr marL="0" indent="0" fontAlgn="base">
              <a:lnSpc>
                <a:spcPct val="107000"/>
              </a:lnSpc>
              <a:spcBef>
                <a:spcPts val="0"/>
              </a:spcBef>
              <a:buNone/>
            </a:pPr>
            <a:r>
              <a:rPr lang="en-US" sz="2250" b="1" dirty="0">
                <a:latin typeface="Georgia" panose="02040502050405020303" pitchFamily="18" charset="0"/>
                <a:ea typeface="Times New Roman" panose="02020603050405020304" pitchFamily="18" charset="0"/>
                <a:cs typeface="Times New Roman" panose="02020603050405020304" pitchFamily="18" charset="0"/>
              </a:rPr>
              <a:t>Grant Guidelines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Bef>
                <a:spcPts val="0"/>
              </a:spcBef>
              <a:buNone/>
            </a:pPr>
            <a:r>
              <a:rPr lang="en-US" sz="1350" dirty="0">
                <a:latin typeface="Georgia" panose="02040502050405020303" pitchFamily="18" charset="0"/>
                <a:ea typeface="Times New Roman" panose="02020603050405020304" pitchFamily="18" charset="0"/>
                <a:cs typeface="Times New Roman" panose="02020603050405020304" pitchFamily="18" charset="0"/>
              </a:rPr>
              <a:t>Grant requests must follow the guidelines listed below: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Bef>
                <a:spcPts val="0"/>
              </a:spcBef>
              <a:buNone/>
            </a:pPr>
            <a:r>
              <a:rPr lang="en-US"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Grants are for organizations serving the states of Maryland and surrounding areas.  In Maryland, the primary focus is in the geographic areas listed below: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fontAlgn="base">
              <a:lnSpc>
                <a:spcPct val="107000"/>
              </a:lnSpc>
              <a:spcBef>
                <a:spcPts val="0"/>
              </a:spcBef>
              <a:buSzPts val="1000"/>
              <a:buFont typeface="Courier New" panose="02070309020205020404" pitchFamily="49" charset="0"/>
              <a:buChar char="o"/>
              <a:tabLst>
                <a:tab pos="9144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Baltimore City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fontAlgn="base">
              <a:lnSpc>
                <a:spcPct val="107000"/>
              </a:lnSpc>
              <a:spcBef>
                <a:spcPts val="0"/>
              </a:spcBef>
              <a:buSzPts val="1000"/>
              <a:buFont typeface="Courier New" panose="02070309020205020404" pitchFamily="49" charset="0"/>
              <a:buChar char="o"/>
              <a:tabLst>
                <a:tab pos="9144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Baltimore County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fontAlgn="base">
              <a:lnSpc>
                <a:spcPct val="107000"/>
              </a:lnSpc>
              <a:spcBef>
                <a:spcPts val="0"/>
              </a:spcBef>
              <a:buSzPts val="1000"/>
              <a:buFont typeface="Courier New" panose="02070309020205020404" pitchFamily="49" charset="0"/>
              <a:buChar char="o"/>
              <a:tabLst>
                <a:tab pos="9144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Carroll County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fontAlgn="base">
              <a:lnSpc>
                <a:spcPct val="107000"/>
              </a:lnSpc>
              <a:spcBef>
                <a:spcPts val="0"/>
              </a:spcBef>
              <a:buSzPts val="1000"/>
              <a:buFont typeface="Courier New" panose="02070309020205020404" pitchFamily="49" charset="0"/>
              <a:buChar char="o"/>
              <a:tabLst>
                <a:tab pos="9144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Frederick County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fontAlgn="base">
              <a:lnSpc>
                <a:spcPct val="107000"/>
              </a:lnSpc>
              <a:spcBef>
                <a:spcPts val="0"/>
              </a:spcBef>
              <a:buSzPts val="1000"/>
              <a:buFont typeface="Courier New" panose="02070309020205020404" pitchFamily="49" charset="0"/>
              <a:buChar char="o"/>
              <a:tabLst>
                <a:tab pos="9144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Howard County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The Kahlert Foundation makes grants in the areas of health care, education, youth programs, veteran organizations, and human services.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Organizations must submit their 501(c)(3) document under the Internal Revenue Code.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7000"/>
              </a:lnSpc>
              <a:spcBef>
                <a:spcPts val="0"/>
              </a:spcBef>
              <a:buSzPts val="1000"/>
              <a:buFont typeface="Symbol" panose="05050102010706020507" pitchFamily="18" charset="2"/>
              <a:buChar char=""/>
              <a:tabLst>
                <a:tab pos="457200" algn="l"/>
              </a:tabLst>
            </a:pPr>
            <a:r>
              <a:rPr lang="en-US" sz="1350" dirty="0">
                <a:latin typeface="Georgia" panose="02040502050405020303" pitchFamily="18" charset="0"/>
                <a:ea typeface="Times New Roman" panose="02020603050405020304" pitchFamily="18" charset="0"/>
                <a:cs typeface="Times New Roman" panose="02020603050405020304" pitchFamily="18" charset="0"/>
              </a:rPr>
              <a:t>Organizations must be rated by </a:t>
            </a:r>
            <a:r>
              <a:rPr lang="en-US" sz="1350" dirty="0" err="1">
                <a:latin typeface="Georgia" panose="02040502050405020303" pitchFamily="18" charset="0"/>
                <a:ea typeface="Times New Roman" panose="02020603050405020304" pitchFamily="18" charset="0"/>
                <a:cs typeface="Times New Roman" panose="02020603050405020304" pitchFamily="18" charset="0"/>
              </a:rPr>
              <a:t>Guidestar</a:t>
            </a:r>
            <a:r>
              <a:rPr lang="en-US" sz="1350" dirty="0">
                <a:latin typeface="Georgia" panose="02040502050405020303" pitchFamily="18" charset="0"/>
                <a:ea typeface="Times New Roman" panose="02020603050405020304" pitchFamily="18" charset="0"/>
                <a:cs typeface="Times New Roman" panose="02020603050405020304" pitchFamily="18" charset="0"/>
              </a:rPr>
              <a:t> with a strong preference for organizations with at least a Silver Seal of Transparency. The Kahlert Foundation will look most favorably on those organizations with a Platinum Seal of Transparency.  The Foundation is committed to supporting organizations that spend a high percentage of their funds on programs and service, not administration and fund raising.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47363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3070</TotalTime>
  <Words>1603</Words>
  <Application>Microsoft Office PowerPoint</Application>
  <PresentationFormat>Widescreen</PresentationFormat>
  <Paragraphs>312</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Arial</vt:lpstr>
      <vt:lpstr>Calibri</vt:lpstr>
      <vt:lpstr>Calibri Light</vt:lpstr>
      <vt:lpstr>Candara</vt:lpstr>
      <vt:lpstr>Century Gothic</vt:lpstr>
      <vt:lpstr>Corbel</vt:lpstr>
      <vt:lpstr>Courier New</vt:lpstr>
      <vt:lpstr>Georgia</vt:lpstr>
      <vt:lpstr>Marlett</vt:lpstr>
      <vt:lpstr>Symbol</vt:lpstr>
      <vt:lpstr>Times New Roman</vt:lpstr>
      <vt:lpstr>Wingdings</vt:lpstr>
      <vt:lpstr>Banded</vt:lpstr>
      <vt:lpstr>Office Theme</vt:lpstr>
      <vt:lpstr>Meet the Funders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Nonprofit Resources Links Ctrl+Click to access links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Funders</dc:title>
  <dc:creator>Lori Perkins</dc:creator>
  <cp:lastModifiedBy>Lori Perkins</cp:lastModifiedBy>
  <cp:revision>21</cp:revision>
  <dcterms:created xsi:type="dcterms:W3CDTF">2022-11-17T20:45:31Z</dcterms:created>
  <dcterms:modified xsi:type="dcterms:W3CDTF">2022-11-23T21:41:00Z</dcterms:modified>
</cp:coreProperties>
</file>